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  <p:sldMasterId id="2147483661" r:id="rId2"/>
  </p:sldMasterIdLst>
  <p:notesMasterIdLst>
    <p:notesMasterId r:id="rId23"/>
  </p:notesMasterIdLst>
  <p:sldIdLst>
    <p:sldId id="256" r:id="rId3"/>
    <p:sldId id="263" r:id="rId4"/>
    <p:sldId id="271" r:id="rId5"/>
    <p:sldId id="303" r:id="rId6"/>
    <p:sldId id="304" r:id="rId7"/>
    <p:sldId id="267" r:id="rId8"/>
    <p:sldId id="261" r:id="rId9"/>
    <p:sldId id="272" r:id="rId10"/>
    <p:sldId id="294" r:id="rId11"/>
    <p:sldId id="291" r:id="rId12"/>
    <p:sldId id="302" r:id="rId13"/>
    <p:sldId id="292" r:id="rId14"/>
    <p:sldId id="300" r:id="rId15"/>
    <p:sldId id="301" r:id="rId16"/>
    <p:sldId id="298" r:id="rId17"/>
    <p:sldId id="296" r:id="rId18"/>
    <p:sldId id="295" r:id="rId19"/>
    <p:sldId id="285" r:id="rId20"/>
    <p:sldId id="299" r:id="rId21"/>
    <p:sldId id="290" r:id="rId22"/>
  </p:sldIdLst>
  <p:sldSz cx="9144000" cy="5143500" type="screen16x9"/>
  <p:notesSz cx="6858000" cy="9144000"/>
  <p:embeddedFontLst>
    <p:embeddedFont>
      <p:font typeface="Actor" panose="02020500000000000000" charset="-120"/>
      <p:regular r:id="rId24"/>
    </p:embeddedFont>
    <p:embeddedFont>
      <p:font typeface="DM Serif Display" pitchFamily="2" charset="0"/>
      <p:regular r:id="rId25"/>
      <p:italic r:id="rId26"/>
    </p:embeddedFont>
    <p:embeddedFont>
      <p:font typeface="Josefin Slab" pitchFamily="2" charset="0"/>
      <p:regular r:id="rId27"/>
      <p:bold r:id="rId28"/>
      <p:italic r:id="rId29"/>
      <p:boldItalic r:id="rId30"/>
    </p:embeddedFont>
    <p:embeddedFont>
      <p:font typeface="Proxima Nova" panose="02020500000000000000" charset="0"/>
      <p:regular r:id="rId31"/>
      <p:bold r:id="rId32"/>
      <p:italic r:id="rId33"/>
      <p:boldItalic r:id="rId34"/>
    </p:embeddedFont>
    <p:embeddedFont>
      <p:font typeface="Proxima Nova Semibold" panose="02020500000000000000" charset="0"/>
      <p:regular r:id="rId35"/>
      <p:bold r:id="rId36"/>
      <p:boldItalic r:id="rId37"/>
    </p:embeddedFont>
    <p:embeddedFont>
      <p:font typeface="Yanone Kaffeesatz" panose="02020500000000000000" charset="0"/>
      <p:regular r:id="rId38"/>
      <p:bold r:id="rId39"/>
    </p:embeddedFont>
    <p:embeddedFont>
      <p:font typeface="微軟正黑體 Light" panose="020B0304030504040204" pitchFamily="34" charset="-120"/>
      <p:regular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4FD61EF-6728-4FF8-BF63-049334153871}">
  <a:tblStyle styleId="{D4FD61EF-6728-4FF8-BF63-04933415387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7" d="100"/>
          <a:sy n="117" d="100"/>
        </p:scale>
        <p:origin x="466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3.fntdata"/><Relationship Id="rId39" Type="http://schemas.openxmlformats.org/officeDocument/2006/relationships/font" Target="fonts/font16.fntdata"/><Relationship Id="rId21" Type="http://schemas.openxmlformats.org/officeDocument/2006/relationships/slide" Target="slides/slide19.xml"/><Relationship Id="rId34" Type="http://schemas.openxmlformats.org/officeDocument/2006/relationships/font" Target="fonts/font11.fntdata"/><Relationship Id="rId42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6.fntdata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font" Target="fonts/font14.fntdata"/><Relationship Id="rId40" Type="http://schemas.openxmlformats.org/officeDocument/2006/relationships/font" Target="fonts/font17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8.fntdata"/><Relationship Id="rId44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43" Type="http://schemas.openxmlformats.org/officeDocument/2006/relationships/theme" Target="theme/theme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font" Target="fonts/font1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eedf4f9481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eedf4f9481_1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1814d72fa03_0_5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" name="Google Shape;567;g1814d72fa03_0_5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22648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1814d72fa03_0_5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" name="Google Shape;567;g1814d72fa03_0_5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52335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1814d72fa03_0_5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" name="Google Shape;567;g1814d72fa03_0_5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112724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1814d72fa03_0_5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" name="Google Shape;567;g1814d72fa03_0_5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98702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" name="Google Shape;1086;g1814d72fa03_0_18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7" name="Google Shape;1087;g1814d72fa03_0_18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" name="Google Shape;1086;g1814d72fa03_0_18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7" name="Google Shape;1087;g1814d72fa03_0_18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72038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9" name="Google Shape;1179;g17a7072597d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0" name="Google Shape;1180;g17a7072597d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7a742be4c6_0_3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17a742be4c6_0_3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1814d72fa03_0_4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9" name="Google Shape;539;g1814d72fa03_0_4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1814d72fa03_0_4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9" name="Google Shape;539;g1814d72fa03_0_4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0406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1814d72fa03_0_4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9" name="Google Shape;539;g1814d72fa03_0_4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27736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814d72fa03_0_8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1814d72fa03_0_8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7a742be4c6_0_2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17a742be4c6_0_2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1814d72fa03_0_5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" name="Google Shape;567;g1814d72fa03_0_5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1814d72fa03_0_5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" name="Google Shape;567;g1814d72fa03_0_5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30675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 rot="2700000">
            <a:off x="6835733" y="2514249"/>
            <a:ext cx="2279995" cy="2279995"/>
          </a:xfrm>
          <a:prstGeom prst="rect">
            <a:avLst/>
          </a:prstGeom>
          <a:solidFill>
            <a:srgbClr val="70B1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 rot="2700000">
            <a:off x="8317643" y="1332915"/>
            <a:ext cx="1228669" cy="1228669"/>
          </a:xfrm>
          <a:prstGeom prst="rect">
            <a:avLst/>
          </a:prstGeom>
          <a:solidFill>
            <a:srgbClr val="484C6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3701166" y="3540678"/>
            <a:ext cx="1737424" cy="1737425"/>
            <a:chOff x="5279626" y="2678000"/>
            <a:chExt cx="1737424" cy="1737425"/>
          </a:xfrm>
        </p:grpSpPr>
        <p:sp>
          <p:nvSpPr>
            <p:cNvPr id="12" name="Google Shape;12;p2"/>
            <p:cNvSpPr/>
            <p:nvPr/>
          </p:nvSpPr>
          <p:spPr>
            <a:xfrm rot="2700000">
              <a:off x="5858024" y="3066541"/>
              <a:ext cx="848952" cy="1228669"/>
            </a:xfrm>
            <a:prstGeom prst="rect">
              <a:avLst/>
            </a:prstGeom>
            <a:solidFill>
              <a:srgbClr val="484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2700000">
              <a:off x="5648601" y="2656015"/>
              <a:ext cx="446750" cy="1228669"/>
            </a:xfrm>
            <a:prstGeom prst="rect">
              <a:avLst/>
            </a:prstGeom>
            <a:solidFill>
              <a:srgbClr val="70B1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4;p2"/>
          <p:cNvSpPr/>
          <p:nvPr/>
        </p:nvSpPr>
        <p:spPr>
          <a:xfrm rot="2700000">
            <a:off x="6100826" y="2577953"/>
            <a:ext cx="137037" cy="1980465"/>
          </a:xfrm>
          <a:prstGeom prst="rect">
            <a:avLst/>
          </a:prstGeom>
          <a:solidFill>
            <a:srgbClr val="70B1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 rot="-2700000" flipH="1">
            <a:off x="1706854" y="4200487"/>
            <a:ext cx="2279995" cy="2279995"/>
          </a:xfrm>
          <a:prstGeom prst="rect">
            <a:avLst/>
          </a:prstGeom>
          <a:solidFill>
            <a:srgbClr val="70B1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 rot="-2700000" flipH="1">
            <a:off x="-492749" y="1412276"/>
            <a:ext cx="1228669" cy="1228669"/>
          </a:xfrm>
          <a:prstGeom prst="rect">
            <a:avLst/>
          </a:prstGeom>
          <a:solidFill>
            <a:srgbClr val="484C6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/>
          <p:nvPr/>
        </p:nvSpPr>
        <p:spPr>
          <a:xfrm rot="-2700000" flipH="1">
            <a:off x="2891960" y="2598662"/>
            <a:ext cx="137037" cy="1980465"/>
          </a:xfrm>
          <a:prstGeom prst="rect">
            <a:avLst/>
          </a:prstGeom>
          <a:solidFill>
            <a:srgbClr val="70B1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ctrTitle"/>
          </p:nvPr>
        </p:nvSpPr>
        <p:spPr>
          <a:xfrm>
            <a:off x="1325650" y="539500"/>
            <a:ext cx="6492600" cy="187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5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subTitle" idx="1"/>
          </p:nvPr>
        </p:nvSpPr>
        <p:spPr>
          <a:xfrm>
            <a:off x="2525800" y="2796600"/>
            <a:ext cx="4092300" cy="525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微軟正黑體 Light" panose="020B0304030504040204" pitchFamily="34" charset="-120"/>
                <a:ea typeface="微軟正黑體 Light" panose="020B0304030504040204" pitchFamily="34" charset="-12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"/>
          <p:cNvSpPr/>
          <p:nvPr/>
        </p:nvSpPr>
        <p:spPr>
          <a:xfrm rot="2700000">
            <a:off x="1187915" y="1431744"/>
            <a:ext cx="2279995" cy="227999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3"/>
          <p:cNvSpPr/>
          <p:nvPr/>
        </p:nvSpPr>
        <p:spPr>
          <a:xfrm rot="2700000">
            <a:off x="2149968" y="-964787"/>
            <a:ext cx="2279995" cy="2279995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" name="Google Shape;23;p3"/>
          <p:cNvGrpSpPr/>
          <p:nvPr/>
        </p:nvGrpSpPr>
        <p:grpSpPr>
          <a:xfrm>
            <a:off x="492157" y="11089"/>
            <a:ext cx="1737424" cy="1737425"/>
            <a:chOff x="5279626" y="2678000"/>
            <a:chExt cx="1737424" cy="1737425"/>
          </a:xfrm>
        </p:grpSpPr>
        <p:sp>
          <p:nvSpPr>
            <p:cNvPr id="24" name="Google Shape;24;p3"/>
            <p:cNvSpPr/>
            <p:nvPr/>
          </p:nvSpPr>
          <p:spPr>
            <a:xfrm rot="2700000">
              <a:off x="5858024" y="3066541"/>
              <a:ext cx="848952" cy="122866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2700000">
              <a:off x="5648601" y="2656015"/>
              <a:ext cx="446750" cy="122866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" name="Google Shape;26;p3"/>
          <p:cNvGrpSpPr/>
          <p:nvPr/>
        </p:nvGrpSpPr>
        <p:grpSpPr>
          <a:xfrm>
            <a:off x="514351" y="3378275"/>
            <a:ext cx="1737424" cy="1737425"/>
            <a:chOff x="5279626" y="2678000"/>
            <a:chExt cx="1737424" cy="1737425"/>
          </a:xfrm>
        </p:grpSpPr>
        <p:sp>
          <p:nvSpPr>
            <p:cNvPr id="27" name="Google Shape;27;p3"/>
            <p:cNvSpPr/>
            <p:nvPr/>
          </p:nvSpPr>
          <p:spPr>
            <a:xfrm rot="2700000">
              <a:off x="5858024" y="3066541"/>
              <a:ext cx="848952" cy="122866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rot="2700000">
              <a:off x="5648601" y="2656015"/>
              <a:ext cx="446750" cy="122866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" name="Google Shape;29;p3"/>
          <p:cNvSpPr/>
          <p:nvPr/>
        </p:nvSpPr>
        <p:spPr>
          <a:xfrm rot="2700000">
            <a:off x="4041016" y="238855"/>
            <a:ext cx="137037" cy="1980465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3"/>
          <p:cNvSpPr/>
          <p:nvPr/>
        </p:nvSpPr>
        <p:spPr>
          <a:xfrm rot="2700000">
            <a:off x="-1455291" y="2159303"/>
            <a:ext cx="2279995" cy="2279995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3"/>
          <p:cNvSpPr txBox="1">
            <a:spLocks noGrp="1"/>
          </p:cNvSpPr>
          <p:nvPr>
            <p:ph type="title" hasCustomPrompt="1"/>
          </p:nvPr>
        </p:nvSpPr>
        <p:spPr>
          <a:xfrm>
            <a:off x="1246875" y="2046000"/>
            <a:ext cx="2162100" cy="105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9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" name="Google Shape;32;p3"/>
          <p:cNvSpPr txBox="1">
            <a:spLocks noGrp="1"/>
          </p:cNvSpPr>
          <p:nvPr>
            <p:ph type="title" idx="2"/>
          </p:nvPr>
        </p:nvSpPr>
        <p:spPr>
          <a:xfrm>
            <a:off x="4958575" y="1781188"/>
            <a:ext cx="3472200" cy="74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3" name="Google Shape;33;p3"/>
          <p:cNvSpPr txBox="1">
            <a:spLocks noGrp="1"/>
          </p:cNvSpPr>
          <p:nvPr>
            <p:ph type="subTitle" idx="1"/>
          </p:nvPr>
        </p:nvSpPr>
        <p:spPr>
          <a:xfrm>
            <a:off x="4958575" y="2621620"/>
            <a:ext cx="3176700" cy="74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>
                <a:latin typeface="微軟正黑體 Light" panose="020B0304030504040204" pitchFamily="34" charset="-120"/>
                <a:ea typeface="微軟正黑體 Light" panose="020B0304030504040204" pitchFamily="34" charset="-12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5"/>
          <p:cNvSpPr/>
          <p:nvPr/>
        </p:nvSpPr>
        <p:spPr>
          <a:xfrm rot="2700000">
            <a:off x="-1887273" y="2927931"/>
            <a:ext cx="2279995" cy="227999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5"/>
          <p:cNvSpPr/>
          <p:nvPr/>
        </p:nvSpPr>
        <p:spPr>
          <a:xfrm rot="2700000">
            <a:off x="-205218" y="4635574"/>
            <a:ext cx="2279995" cy="2279995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5"/>
          <p:cNvSpPr/>
          <p:nvPr/>
        </p:nvSpPr>
        <p:spPr>
          <a:xfrm rot="2700000">
            <a:off x="7416388" y="-837657"/>
            <a:ext cx="137037" cy="1980465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5"/>
          <p:cNvSpPr txBox="1">
            <a:spLocks noGrp="1"/>
          </p:cNvSpPr>
          <p:nvPr>
            <p:ph type="subTitle" idx="1"/>
          </p:nvPr>
        </p:nvSpPr>
        <p:spPr>
          <a:xfrm>
            <a:off x="1334250" y="2980751"/>
            <a:ext cx="2567400" cy="99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latin typeface="微軟正黑體 Light" panose="020B0304030504040204" pitchFamily="34" charset="-120"/>
                <a:ea typeface="微軟正黑體 Light" panose="020B0304030504040204" pitchFamily="34" charset="-12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 dirty="0"/>
          </a:p>
        </p:txBody>
      </p:sp>
      <p:sp>
        <p:nvSpPr>
          <p:cNvPr id="48" name="Google Shape;48;p5"/>
          <p:cNvSpPr txBox="1">
            <a:spLocks noGrp="1"/>
          </p:cNvSpPr>
          <p:nvPr>
            <p:ph type="subTitle" idx="2"/>
          </p:nvPr>
        </p:nvSpPr>
        <p:spPr>
          <a:xfrm>
            <a:off x="5253875" y="2980751"/>
            <a:ext cx="2567400" cy="99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latin typeface="微軟正黑體 Light" panose="020B0304030504040204" pitchFamily="34" charset="-120"/>
                <a:ea typeface="微軟正黑體 Light" panose="020B0304030504040204" pitchFamily="34" charset="-12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 dirty="0"/>
          </a:p>
        </p:txBody>
      </p:sp>
      <p:sp>
        <p:nvSpPr>
          <p:cNvPr id="49" name="Google Shape;49;p5"/>
          <p:cNvSpPr txBox="1">
            <a:spLocks noGrp="1"/>
          </p:cNvSpPr>
          <p:nvPr>
            <p:ph type="subTitle" idx="3"/>
          </p:nvPr>
        </p:nvSpPr>
        <p:spPr>
          <a:xfrm>
            <a:off x="1334175" y="2457950"/>
            <a:ext cx="2567400" cy="53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Yanone Kaffeesatz"/>
              <a:buNone/>
              <a:defRPr sz="2600"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Yanone Kaffeesatz"/>
              <a:buNone/>
              <a:defRPr sz="2400">
                <a:latin typeface="Yanone Kaffeesatz"/>
                <a:ea typeface="Yanone Kaffeesatz"/>
                <a:cs typeface="Yanone Kaffeesatz"/>
                <a:sym typeface="Yanone Kaffeesatz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Yanone Kaffeesatz"/>
              <a:buNone/>
              <a:defRPr sz="2400">
                <a:latin typeface="Yanone Kaffeesatz"/>
                <a:ea typeface="Yanone Kaffeesatz"/>
                <a:cs typeface="Yanone Kaffeesatz"/>
                <a:sym typeface="Yanone Kaffeesatz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Yanone Kaffeesatz"/>
              <a:buNone/>
              <a:defRPr sz="2400">
                <a:latin typeface="Yanone Kaffeesatz"/>
                <a:ea typeface="Yanone Kaffeesatz"/>
                <a:cs typeface="Yanone Kaffeesatz"/>
                <a:sym typeface="Yanone Kaffeesatz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Yanone Kaffeesatz"/>
              <a:buNone/>
              <a:defRPr sz="2400">
                <a:latin typeface="Yanone Kaffeesatz"/>
                <a:ea typeface="Yanone Kaffeesatz"/>
                <a:cs typeface="Yanone Kaffeesatz"/>
                <a:sym typeface="Yanone Kaffeesatz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Yanone Kaffeesatz"/>
              <a:buNone/>
              <a:defRPr sz="2400">
                <a:latin typeface="Yanone Kaffeesatz"/>
                <a:ea typeface="Yanone Kaffeesatz"/>
                <a:cs typeface="Yanone Kaffeesatz"/>
                <a:sym typeface="Yanone Kaffeesatz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Yanone Kaffeesatz"/>
              <a:buNone/>
              <a:defRPr sz="2400">
                <a:latin typeface="Yanone Kaffeesatz"/>
                <a:ea typeface="Yanone Kaffeesatz"/>
                <a:cs typeface="Yanone Kaffeesatz"/>
                <a:sym typeface="Yanone Kaffeesatz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Yanone Kaffeesatz"/>
              <a:buNone/>
              <a:defRPr sz="2400">
                <a:latin typeface="Yanone Kaffeesatz"/>
                <a:ea typeface="Yanone Kaffeesatz"/>
                <a:cs typeface="Yanone Kaffeesatz"/>
                <a:sym typeface="Yanone Kaffeesatz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Yanone Kaffeesatz"/>
              <a:buNone/>
              <a:defRPr sz="2400">
                <a:latin typeface="Yanone Kaffeesatz"/>
                <a:ea typeface="Yanone Kaffeesatz"/>
                <a:cs typeface="Yanone Kaffeesatz"/>
                <a:sym typeface="Yanone Kaffeesatz"/>
              </a:defRPr>
            </a:lvl9pPr>
          </a:lstStyle>
          <a:p>
            <a:endParaRPr/>
          </a:p>
        </p:txBody>
      </p:sp>
      <p:sp>
        <p:nvSpPr>
          <p:cNvPr id="50" name="Google Shape;50;p5"/>
          <p:cNvSpPr txBox="1">
            <a:spLocks noGrp="1"/>
          </p:cNvSpPr>
          <p:nvPr>
            <p:ph type="subTitle" idx="4"/>
          </p:nvPr>
        </p:nvSpPr>
        <p:spPr>
          <a:xfrm>
            <a:off x="5253860" y="2457939"/>
            <a:ext cx="2567400" cy="53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Yanone Kaffeesatz"/>
              <a:buNone/>
              <a:defRPr sz="2600"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Yanone Kaffeesatz"/>
              <a:buNone/>
              <a:defRPr sz="2400">
                <a:latin typeface="Yanone Kaffeesatz"/>
                <a:ea typeface="Yanone Kaffeesatz"/>
                <a:cs typeface="Yanone Kaffeesatz"/>
                <a:sym typeface="Yanone Kaffeesatz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Yanone Kaffeesatz"/>
              <a:buNone/>
              <a:defRPr sz="2400">
                <a:latin typeface="Yanone Kaffeesatz"/>
                <a:ea typeface="Yanone Kaffeesatz"/>
                <a:cs typeface="Yanone Kaffeesatz"/>
                <a:sym typeface="Yanone Kaffeesatz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Yanone Kaffeesatz"/>
              <a:buNone/>
              <a:defRPr sz="2400">
                <a:latin typeface="Yanone Kaffeesatz"/>
                <a:ea typeface="Yanone Kaffeesatz"/>
                <a:cs typeface="Yanone Kaffeesatz"/>
                <a:sym typeface="Yanone Kaffeesatz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Yanone Kaffeesatz"/>
              <a:buNone/>
              <a:defRPr sz="2400">
                <a:latin typeface="Yanone Kaffeesatz"/>
                <a:ea typeface="Yanone Kaffeesatz"/>
                <a:cs typeface="Yanone Kaffeesatz"/>
                <a:sym typeface="Yanone Kaffeesatz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Yanone Kaffeesatz"/>
              <a:buNone/>
              <a:defRPr sz="2400">
                <a:latin typeface="Yanone Kaffeesatz"/>
                <a:ea typeface="Yanone Kaffeesatz"/>
                <a:cs typeface="Yanone Kaffeesatz"/>
                <a:sym typeface="Yanone Kaffeesatz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Yanone Kaffeesatz"/>
              <a:buNone/>
              <a:defRPr sz="2400">
                <a:latin typeface="Yanone Kaffeesatz"/>
                <a:ea typeface="Yanone Kaffeesatz"/>
                <a:cs typeface="Yanone Kaffeesatz"/>
                <a:sym typeface="Yanone Kaffeesatz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Yanone Kaffeesatz"/>
              <a:buNone/>
              <a:defRPr sz="2400">
                <a:latin typeface="Yanone Kaffeesatz"/>
                <a:ea typeface="Yanone Kaffeesatz"/>
                <a:cs typeface="Yanone Kaffeesatz"/>
                <a:sym typeface="Yanone Kaffeesatz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Yanone Kaffeesatz"/>
              <a:buNone/>
              <a:defRPr sz="2400">
                <a:latin typeface="Yanone Kaffeesatz"/>
                <a:ea typeface="Yanone Kaffeesatz"/>
                <a:cs typeface="Yanone Kaffeesatz"/>
                <a:sym typeface="Yanone Kaffeesatz"/>
              </a:defRPr>
            </a:lvl9pPr>
          </a:lstStyle>
          <a:p>
            <a:endParaRPr/>
          </a:p>
        </p:txBody>
      </p:sp>
      <p:sp>
        <p:nvSpPr>
          <p:cNvPr id="51" name="Google Shape;51;p5"/>
          <p:cNvSpPr txBox="1">
            <a:spLocks noGrp="1"/>
          </p:cNvSpPr>
          <p:nvPr>
            <p:ph type="title"/>
          </p:nvPr>
        </p:nvSpPr>
        <p:spPr>
          <a:xfrm>
            <a:off x="713250" y="539500"/>
            <a:ext cx="7717500" cy="539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600"/>
              <a:buFont typeface="Caveat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30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30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30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30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30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30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30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30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6"/>
          <p:cNvSpPr txBox="1">
            <a:spLocks noGrp="1"/>
          </p:cNvSpPr>
          <p:nvPr>
            <p:ph type="title"/>
          </p:nvPr>
        </p:nvSpPr>
        <p:spPr>
          <a:xfrm>
            <a:off x="713250" y="539500"/>
            <a:ext cx="7717500" cy="539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600"/>
              <a:buFont typeface="Caveat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30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30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30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30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30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30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30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30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54" name="Google Shape;54;p6"/>
          <p:cNvSpPr/>
          <p:nvPr/>
        </p:nvSpPr>
        <p:spPr>
          <a:xfrm rot="5400000">
            <a:off x="1681950" y="183909"/>
            <a:ext cx="43200" cy="1980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7"/>
          <p:cNvSpPr/>
          <p:nvPr/>
        </p:nvSpPr>
        <p:spPr>
          <a:xfrm rot="2700000">
            <a:off x="1876663" y="-636521"/>
            <a:ext cx="1228669" cy="122866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7" name="Google Shape;57;p7"/>
          <p:cNvGrpSpPr/>
          <p:nvPr/>
        </p:nvGrpSpPr>
        <p:grpSpPr>
          <a:xfrm>
            <a:off x="-844949" y="1578562"/>
            <a:ext cx="1737424" cy="1737425"/>
            <a:chOff x="5279626" y="2678000"/>
            <a:chExt cx="1737424" cy="1737425"/>
          </a:xfrm>
        </p:grpSpPr>
        <p:sp>
          <p:nvSpPr>
            <p:cNvPr id="58" name="Google Shape;58;p7"/>
            <p:cNvSpPr/>
            <p:nvPr/>
          </p:nvSpPr>
          <p:spPr>
            <a:xfrm rot="2700000">
              <a:off x="5858024" y="3066541"/>
              <a:ext cx="848952" cy="122866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7"/>
            <p:cNvSpPr/>
            <p:nvPr/>
          </p:nvSpPr>
          <p:spPr>
            <a:xfrm rot="2700000">
              <a:off x="5648601" y="2656015"/>
              <a:ext cx="446750" cy="122866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" name="Google Shape;60;p7"/>
          <p:cNvSpPr/>
          <p:nvPr/>
        </p:nvSpPr>
        <p:spPr>
          <a:xfrm rot="2700000">
            <a:off x="1506365" y="1329450"/>
            <a:ext cx="2279995" cy="227999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7"/>
          <p:cNvSpPr/>
          <p:nvPr/>
        </p:nvSpPr>
        <p:spPr>
          <a:xfrm rot="2700000">
            <a:off x="3419196" y="2514271"/>
            <a:ext cx="137037" cy="1980465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7"/>
          <p:cNvSpPr txBox="1">
            <a:spLocks noGrp="1"/>
          </p:cNvSpPr>
          <p:nvPr>
            <p:ph type="subTitle" idx="1"/>
          </p:nvPr>
        </p:nvSpPr>
        <p:spPr>
          <a:xfrm>
            <a:off x="4572000" y="1540962"/>
            <a:ext cx="3858900" cy="277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Anaheim"/>
              <a:buChar char="●"/>
              <a:defRPr>
                <a:latin typeface="微軟正黑體 Light" panose="020B0304030504040204" pitchFamily="34" charset="-120"/>
                <a:ea typeface="微軟正黑體 Light" panose="020B0304030504040204" pitchFamily="34" charset="-12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■"/>
              <a:defRPr/>
            </a:lvl9pPr>
          </a:lstStyle>
          <a:p>
            <a:endParaRPr dirty="0"/>
          </a:p>
        </p:txBody>
      </p:sp>
      <p:sp>
        <p:nvSpPr>
          <p:cNvPr id="63" name="Google Shape;63;p7"/>
          <p:cNvSpPr txBox="1">
            <a:spLocks noGrp="1"/>
          </p:cNvSpPr>
          <p:nvPr>
            <p:ph type="title"/>
          </p:nvPr>
        </p:nvSpPr>
        <p:spPr>
          <a:xfrm>
            <a:off x="4572000" y="811062"/>
            <a:ext cx="3858900" cy="592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3600"/>
              <a:buFont typeface="Caveat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30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30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30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30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30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30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30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30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8"/>
          <p:cNvSpPr/>
          <p:nvPr/>
        </p:nvSpPr>
        <p:spPr>
          <a:xfrm rot="2700000">
            <a:off x="-341817" y="20504"/>
            <a:ext cx="2279995" cy="227999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8"/>
          <p:cNvSpPr/>
          <p:nvPr/>
        </p:nvSpPr>
        <p:spPr>
          <a:xfrm rot="2700000">
            <a:off x="-1718498" y="3951143"/>
            <a:ext cx="2279995" cy="2279995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7" name="Google Shape;67;p8"/>
          <p:cNvGrpSpPr/>
          <p:nvPr/>
        </p:nvGrpSpPr>
        <p:grpSpPr>
          <a:xfrm>
            <a:off x="-1017651" y="1985662"/>
            <a:ext cx="1737424" cy="1737425"/>
            <a:chOff x="5279626" y="2678000"/>
            <a:chExt cx="1737424" cy="1737425"/>
          </a:xfrm>
        </p:grpSpPr>
        <p:sp>
          <p:nvSpPr>
            <p:cNvPr id="68" name="Google Shape;68;p8"/>
            <p:cNvSpPr/>
            <p:nvPr/>
          </p:nvSpPr>
          <p:spPr>
            <a:xfrm rot="2700000">
              <a:off x="5858024" y="3066541"/>
              <a:ext cx="848952" cy="122866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8"/>
            <p:cNvSpPr/>
            <p:nvPr/>
          </p:nvSpPr>
          <p:spPr>
            <a:xfrm rot="2700000">
              <a:off x="5648601" y="2656015"/>
              <a:ext cx="446750" cy="122866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" name="Google Shape;70;p8"/>
          <p:cNvSpPr/>
          <p:nvPr/>
        </p:nvSpPr>
        <p:spPr>
          <a:xfrm rot="2700000">
            <a:off x="623853" y="2160943"/>
            <a:ext cx="137037" cy="1980465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8"/>
          <p:cNvSpPr txBox="1">
            <a:spLocks noGrp="1"/>
          </p:cNvSpPr>
          <p:nvPr>
            <p:ph type="ctrTitle"/>
          </p:nvPr>
        </p:nvSpPr>
        <p:spPr>
          <a:xfrm>
            <a:off x="3057775" y="1323150"/>
            <a:ext cx="5373000" cy="249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9"/>
          <p:cNvSpPr/>
          <p:nvPr/>
        </p:nvSpPr>
        <p:spPr>
          <a:xfrm rot="2700000">
            <a:off x="6835733" y="2514249"/>
            <a:ext cx="2279995" cy="2279995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9"/>
          <p:cNvSpPr/>
          <p:nvPr/>
        </p:nvSpPr>
        <p:spPr>
          <a:xfrm rot="2700000">
            <a:off x="8317643" y="1332915"/>
            <a:ext cx="1228669" cy="122866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5" name="Google Shape;75;p9"/>
          <p:cNvGrpSpPr/>
          <p:nvPr/>
        </p:nvGrpSpPr>
        <p:grpSpPr>
          <a:xfrm>
            <a:off x="3701166" y="3540678"/>
            <a:ext cx="1737424" cy="1737425"/>
            <a:chOff x="5279626" y="2678000"/>
            <a:chExt cx="1737424" cy="1737425"/>
          </a:xfrm>
        </p:grpSpPr>
        <p:sp>
          <p:nvSpPr>
            <p:cNvPr id="76" name="Google Shape;76;p9"/>
            <p:cNvSpPr/>
            <p:nvPr/>
          </p:nvSpPr>
          <p:spPr>
            <a:xfrm rot="2700000">
              <a:off x="5858024" y="3066541"/>
              <a:ext cx="848952" cy="122866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9"/>
            <p:cNvSpPr/>
            <p:nvPr/>
          </p:nvSpPr>
          <p:spPr>
            <a:xfrm rot="2700000">
              <a:off x="5648601" y="2656015"/>
              <a:ext cx="446750" cy="122866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" name="Google Shape;78;p9"/>
          <p:cNvSpPr/>
          <p:nvPr/>
        </p:nvSpPr>
        <p:spPr>
          <a:xfrm rot="2700000">
            <a:off x="6100826" y="2577953"/>
            <a:ext cx="137037" cy="1980465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9"/>
          <p:cNvSpPr/>
          <p:nvPr/>
        </p:nvSpPr>
        <p:spPr>
          <a:xfrm rot="-2700000" flipH="1">
            <a:off x="1706854" y="4200487"/>
            <a:ext cx="2279995" cy="2279995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9"/>
          <p:cNvSpPr/>
          <p:nvPr/>
        </p:nvSpPr>
        <p:spPr>
          <a:xfrm rot="-2700000" flipH="1">
            <a:off x="-492749" y="1412276"/>
            <a:ext cx="1228669" cy="122866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9"/>
          <p:cNvSpPr/>
          <p:nvPr/>
        </p:nvSpPr>
        <p:spPr>
          <a:xfrm rot="-2700000" flipH="1">
            <a:off x="2891960" y="2598662"/>
            <a:ext cx="137037" cy="1980465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9"/>
          <p:cNvSpPr txBox="1">
            <a:spLocks noGrp="1"/>
          </p:cNvSpPr>
          <p:nvPr>
            <p:ph type="subTitle" idx="1"/>
          </p:nvPr>
        </p:nvSpPr>
        <p:spPr>
          <a:xfrm>
            <a:off x="1797900" y="1475644"/>
            <a:ext cx="5548200" cy="99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800">
                <a:latin typeface="微軟正黑體 Light" panose="020B0304030504040204" pitchFamily="34" charset="-120"/>
                <a:ea typeface="微軟正黑體 Light" panose="020B0304030504040204" pitchFamily="34" charset="-12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 dirty="0"/>
          </a:p>
        </p:txBody>
      </p:sp>
      <p:sp>
        <p:nvSpPr>
          <p:cNvPr id="83" name="Google Shape;83;p9"/>
          <p:cNvSpPr txBox="1">
            <a:spLocks noGrp="1"/>
          </p:cNvSpPr>
          <p:nvPr>
            <p:ph type="title"/>
          </p:nvPr>
        </p:nvSpPr>
        <p:spPr>
          <a:xfrm>
            <a:off x="713250" y="768100"/>
            <a:ext cx="7717500" cy="539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Font typeface="Caveat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30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30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30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30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30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30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30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30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0"/>
          <p:cNvSpPr/>
          <p:nvPr/>
        </p:nvSpPr>
        <p:spPr>
          <a:xfrm>
            <a:off x="0" y="-19050"/>
            <a:ext cx="9144000" cy="5143500"/>
          </a:xfrm>
          <a:prstGeom prst="rect">
            <a:avLst/>
          </a:prstGeom>
          <a:solidFill>
            <a:schemeClr val="lt1">
              <a:alpha val="200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0"/>
          <p:cNvSpPr/>
          <p:nvPr/>
        </p:nvSpPr>
        <p:spPr>
          <a:xfrm rot="2700000">
            <a:off x="4456684" y="2757065"/>
            <a:ext cx="3501027" cy="35010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7" name="Google Shape;87;p10"/>
          <p:cNvGrpSpPr/>
          <p:nvPr/>
        </p:nvGrpSpPr>
        <p:grpSpPr>
          <a:xfrm>
            <a:off x="-1073549" y="3178762"/>
            <a:ext cx="1737424" cy="1737425"/>
            <a:chOff x="5279626" y="2678000"/>
            <a:chExt cx="1737424" cy="1737425"/>
          </a:xfrm>
        </p:grpSpPr>
        <p:sp>
          <p:nvSpPr>
            <p:cNvPr id="88" name="Google Shape;88;p10"/>
            <p:cNvSpPr/>
            <p:nvPr/>
          </p:nvSpPr>
          <p:spPr>
            <a:xfrm rot="2700000">
              <a:off x="5858024" y="3066541"/>
              <a:ext cx="848952" cy="122866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10"/>
            <p:cNvSpPr/>
            <p:nvPr/>
          </p:nvSpPr>
          <p:spPr>
            <a:xfrm rot="2700000">
              <a:off x="5648601" y="2656015"/>
              <a:ext cx="446750" cy="122866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0" name="Google Shape;90;p10"/>
          <p:cNvSpPr txBox="1">
            <a:spLocks noGrp="1"/>
          </p:cNvSpPr>
          <p:nvPr>
            <p:ph type="title"/>
          </p:nvPr>
        </p:nvSpPr>
        <p:spPr>
          <a:xfrm>
            <a:off x="4330700" y="3096088"/>
            <a:ext cx="3753000" cy="1547700"/>
          </a:xfrm>
          <a:prstGeom prst="rect">
            <a:avLst/>
          </a:prstGeom>
          <a:noFill/>
          <a:effectLst>
            <a:outerShdw blurRad="328613" dist="47625" dir="2580000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500"/>
              <a:buFont typeface="Caveat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30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30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30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30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30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30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30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30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1"/>
          <p:cNvSpPr/>
          <p:nvPr/>
        </p:nvSpPr>
        <p:spPr>
          <a:xfrm rot="2700000">
            <a:off x="6162141" y="-141645"/>
            <a:ext cx="1228669" cy="122866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11"/>
          <p:cNvSpPr/>
          <p:nvPr/>
        </p:nvSpPr>
        <p:spPr>
          <a:xfrm rot="2700000">
            <a:off x="7329459" y="3662791"/>
            <a:ext cx="2279995" cy="227999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1"/>
          <p:cNvSpPr/>
          <p:nvPr/>
        </p:nvSpPr>
        <p:spPr>
          <a:xfrm rot="2700000">
            <a:off x="5636488" y="1977159"/>
            <a:ext cx="2279995" cy="2279995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11"/>
          <p:cNvSpPr txBox="1">
            <a:spLocks noGrp="1"/>
          </p:cNvSpPr>
          <p:nvPr>
            <p:ph type="title" hasCustomPrompt="1"/>
          </p:nvPr>
        </p:nvSpPr>
        <p:spPr>
          <a:xfrm>
            <a:off x="713224" y="1724550"/>
            <a:ext cx="4239300" cy="132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6" name="Google Shape;96;p11"/>
          <p:cNvSpPr txBox="1">
            <a:spLocks noGrp="1"/>
          </p:cNvSpPr>
          <p:nvPr>
            <p:ph type="body" idx="1"/>
          </p:nvPr>
        </p:nvSpPr>
        <p:spPr>
          <a:xfrm>
            <a:off x="713213" y="3125850"/>
            <a:ext cx="4239300" cy="36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>
                <a:latin typeface="微軟正黑體 Light" panose="020B0304030504040204" pitchFamily="34" charset="-120"/>
                <a:ea typeface="微軟正黑體 Light" panose="020B0304030504040204" pitchFamily="34" charset="-120"/>
              </a:defRPr>
            </a:lvl1pPr>
            <a:lvl2pPr marL="914400" lvl="1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57" y="715596"/>
            <a:ext cx="77175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DM Serif Display"/>
              <a:buNone/>
              <a:defRPr sz="45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DM Serif Display"/>
              <a:buNone/>
              <a:defRPr sz="45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DM Serif Display"/>
              <a:buNone/>
              <a:defRPr sz="45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DM Serif Display"/>
              <a:buNone/>
              <a:defRPr sz="45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DM Serif Display"/>
              <a:buNone/>
              <a:defRPr sz="45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DM Serif Display"/>
              <a:buNone/>
              <a:defRPr sz="45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DM Serif Display"/>
              <a:buNone/>
              <a:defRPr sz="45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DM Serif Display"/>
              <a:buNone/>
              <a:defRPr sz="45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DM Serif Display"/>
              <a:buNone/>
              <a:defRPr sz="45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50" y="1923500"/>
            <a:ext cx="7717500" cy="30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ctor"/>
              <a:buChar char="●"/>
              <a:defRPr sz="16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1pPr>
            <a:lvl2pPr marL="914400" lvl="1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ctor"/>
              <a:buChar char="○"/>
              <a:defRPr sz="16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2pPr>
            <a:lvl3pPr marL="1371600" lvl="2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ctor"/>
              <a:buChar char="■"/>
              <a:defRPr sz="16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3pPr>
            <a:lvl4pPr marL="1828800" lvl="3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ctor"/>
              <a:buChar char="●"/>
              <a:defRPr sz="16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4pPr>
            <a:lvl5pPr marL="2286000" lvl="4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ctor"/>
              <a:buChar char="○"/>
              <a:defRPr sz="16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5pPr>
            <a:lvl6pPr marL="2743200" lvl="5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ctor"/>
              <a:buChar char="■"/>
              <a:defRPr sz="16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6pPr>
            <a:lvl7pPr marL="3200400" lvl="6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ctor"/>
              <a:buChar char="●"/>
              <a:defRPr sz="16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7pPr>
            <a:lvl8pPr marL="3657600" lvl="7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ctor"/>
              <a:buChar char="○"/>
              <a:defRPr sz="16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8pPr>
            <a:lvl9pPr marL="4114800" lvl="8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ctor"/>
              <a:buChar char="■"/>
              <a:defRPr sz="16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9pPr>
          </a:lstStyle>
          <a:p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微軟正黑體 Light" panose="020B0304030504040204" pitchFamily="34" charset="-120"/>
          <a:ea typeface="微軟正黑體 Light" panose="020B0304030504040204" pitchFamily="34" charset="-120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3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100" name="Google Shape;100;p13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live-in.vercel.app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evin-Shen-and-Cipher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microsoft.com/office/2007/relationships/hdphoto" Target="../media/hdphoto2.wdp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hyperlink" Target="https://www.104.com.tw/jobs/main/" TargetMode="External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Relationship Id="rId6" Type="http://schemas.openxmlformats.org/officeDocument/2006/relationships/hyperlink" Target="https://www.rakuya.com.tw/" TargetMode="External"/><Relationship Id="rId11" Type="http://schemas.openxmlformats.org/officeDocument/2006/relationships/image" Target="../media/image33.png"/><Relationship Id="rId5" Type="http://schemas.openxmlformats.org/officeDocument/2006/relationships/hyperlink" Target="https://www.591.com.tw/" TargetMode="External"/><Relationship Id="rId10" Type="http://schemas.openxmlformats.org/officeDocument/2006/relationships/image" Target="../media/image32.png"/><Relationship Id="rId4" Type="http://schemas.openxmlformats.org/officeDocument/2006/relationships/hyperlink" Target="https://www.1111.com.tw/" TargetMode="External"/><Relationship Id="rId9" Type="http://schemas.openxmlformats.org/officeDocument/2006/relationships/image" Target="../media/image31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microsoft.com/office/2007/relationships/hdphoto" Target="../media/hdphoto4.wdp"/><Relationship Id="rId5" Type="http://schemas.openxmlformats.org/officeDocument/2006/relationships/image" Target="../media/image7.png"/><Relationship Id="rId4" Type="http://schemas.microsoft.com/office/2007/relationships/hdphoto" Target="../media/hdphoto3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15"/>
          <p:cNvPicPr preferRelativeResize="0"/>
          <p:nvPr/>
        </p:nvPicPr>
        <p:blipFill rotWithShape="1">
          <a:blip r:embed="rId3">
            <a:alphaModFix/>
          </a:blip>
          <a:srcRect l="16365" r="16371"/>
          <a:stretch/>
        </p:blipFill>
        <p:spPr>
          <a:xfrm>
            <a:off x="-485437" y="2042057"/>
            <a:ext cx="3249372" cy="3224400"/>
          </a:xfrm>
          <a:prstGeom prst="flowChartDecision">
            <a:avLst/>
          </a:prstGeom>
          <a:noFill/>
          <a:ln>
            <a:noFill/>
          </a:ln>
        </p:spPr>
      </p:pic>
      <p:pic>
        <p:nvPicPr>
          <p:cNvPr id="107" name="Google Shape;107;p15"/>
          <p:cNvPicPr preferRelativeResize="0"/>
          <p:nvPr/>
        </p:nvPicPr>
        <p:blipFill rotWithShape="1">
          <a:blip r:embed="rId4">
            <a:alphaModFix/>
          </a:blip>
          <a:srcRect l="15763" r="35971" b="18400"/>
          <a:stretch/>
        </p:blipFill>
        <p:spPr>
          <a:xfrm>
            <a:off x="4377350" y="3739375"/>
            <a:ext cx="3812575" cy="3783275"/>
          </a:xfrm>
          <a:prstGeom prst="flowChartDecision">
            <a:avLst/>
          </a:prstGeom>
          <a:noFill/>
          <a:ln>
            <a:noFill/>
          </a:ln>
        </p:spPr>
      </p:pic>
      <p:sp>
        <p:nvSpPr>
          <p:cNvPr id="108" name="Google Shape;108;p15"/>
          <p:cNvSpPr txBox="1">
            <a:spLocks noGrp="1"/>
          </p:cNvSpPr>
          <p:nvPr>
            <p:ph type="ctrTitle"/>
          </p:nvPr>
        </p:nvSpPr>
        <p:spPr>
          <a:xfrm>
            <a:off x="1325650" y="539500"/>
            <a:ext cx="6492600" cy="187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dirty="0"/>
              <a:t>LiveIn</a:t>
            </a:r>
            <a:endParaRPr dirty="0"/>
          </a:p>
        </p:txBody>
      </p:sp>
      <p:sp>
        <p:nvSpPr>
          <p:cNvPr id="109" name="Google Shape;109;p15"/>
          <p:cNvSpPr txBox="1">
            <a:spLocks noGrp="1"/>
          </p:cNvSpPr>
          <p:nvPr>
            <p:ph type="subTitle" idx="1"/>
          </p:nvPr>
        </p:nvSpPr>
        <p:spPr>
          <a:xfrm>
            <a:off x="2763934" y="2667161"/>
            <a:ext cx="3616133" cy="81715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鄭政文、沈育安、劉官瑜、丁襄龍、許哲晟</a:t>
            </a:r>
            <a:endParaRPr dirty="0"/>
          </a:p>
        </p:txBody>
      </p:sp>
      <p:sp>
        <p:nvSpPr>
          <p:cNvPr id="110" name="Google Shape;110;p15"/>
          <p:cNvSpPr/>
          <p:nvPr/>
        </p:nvSpPr>
        <p:spPr>
          <a:xfrm rot="5400000">
            <a:off x="4550350" y="1655262"/>
            <a:ext cx="43200" cy="1980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15921967-B103-02E6-AA79-D5387A7100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7192634" y="2954462"/>
            <a:ext cx="1569825" cy="156982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31"/>
          <p:cNvSpPr txBox="1">
            <a:spLocks noGrp="1"/>
          </p:cNvSpPr>
          <p:nvPr>
            <p:ph type="title"/>
          </p:nvPr>
        </p:nvSpPr>
        <p:spPr>
          <a:xfrm>
            <a:off x="713250" y="539500"/>
            <a:ext cx="7717500" cy="53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Tech Stack-</a:t>
            </a:r>
            <a:r>
              <a:rPr lang="en-US" dirty="0"/>
              <a:t>Crawler</a:t>
            </a:r>
            <a:endParaRPr dirty="0"/>
          </a:p>
        </p:txBody>
      </p:sp>
      <p:grpSp>
        <p:nvGrpSpPr>
          <p:cNvPr id="570" name="Google Shape;570;p31"/>
          <p:cNvGrpSpPr/>
          <p:nvPr/>
        </p:nvGrpSpPr>
        <p:grpSpPr>
          <a:xfrm>
            <a:off x="719404" y="1801800"/>
            <a:ext cx="2190046" cy="954800"/>
            <a:chOff x="719404" y="1497600"/>
            <a:chExt cx="2190046" cy="954800"/>
          </a:xfrm>
        </p:grpSpPr>
        <p:sp>
          <p:nvSpPr>
            <p:cNvPr id="571" name="Google Shape;571;p31"/>
            <p:cNvSpPr txBox="1"/>
            <p:nvPr/>
          </p:nvSpPr>
          <p:spPr>
            <a:xfrm>
              <a:off x="719404" y="1497600"/>
              <a:ext cx="21900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 dirty="0">
                  <a:solidFill>
                    <a:schemeClr val="dk1"/>
                  </a:solidFill>
                  <a:latin typeface="DM Serif Display"/>
                  <a:ea typeface="微軟正黑體 Light" panose="020B0304030504040204" pitchFamily="34" charset="-120"/>
                  <a:cs typeface="DM Serif Display"/>
                  <a:sym typeface="DM Serif Display"/>
                </a:rPr>
                <a:t>Python</a:t>
              </a:r>
              <a:endParaRPr sz="2600" dirty="0">
                <a:solidFill>
                  <a:schemeClr val="dk1"/>
                </a:solidFill>
                <a:latin typeface="DM Serif Display"/>
                <a:ea typeface="微軟正黑體 Light" panose="020B0304030504040204" pitchFamily="34" charset="-120"/>
                <a:cs typeface="DM Serif Display"/>
                <a:sym typeface="DM Serif Display"/>
              </a:endParaRPr>
            </a:p>
          </p:txBody>
        </p:sp>
        <p:sp>
          <p:nvSpPr>
            <p:cNvPr id="572" name="Google Shape;572;p31"/>
            <p:cNvSpPr txBox="1"/>
            <p:nvPr/>
          </p:nvSpPr>
          <p:spPr>
            <a:xfrm>
              <a:off x="719450" y="1763000"/>
              <a:ext cx="2190000" cy="689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altLang="en-US" sz="1600" dirty="0">
                  <a:solidFill>
                    <a:schemeClr val="dk1"/>
                  </a:solidFill>
                  <a:latin typeface="微軟正黑體 Light" panose="020B0304030504040204" pitchFamily="34" charset="-120"/>
                  <a:ea typeface="微軟正黑體 Light" panose="020B0304030504040204" pitchFamily="34" charset="-120"/>
                  <a:cs typeface="Actor"/>
                  <a:sym typeface="Actor"/>
                </a:rPr>
                <a:t>爬蟲語言</a:t>
              </a:r>
              <a:endParaRPr sz="1600" dirty="0">
                <a:solidFill>
                  <a:schemeClr val="dk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  <a:cs typeface="Actor"/>
                <a:sym typeface="Actor"/>
              </a:endParaRPr>
            </a:p>
          </p:txBody>
        </p:sp>
      </p:grpSp>
      <p:grpSp>
        <p:nvGrpSpPr>
          <p:cNvPr id="573" name="Google Shape;573;p31"/>
          <p:cNvGrpSpPr/>
          <p:nvPr/>
        </p:nvGrpSpPr>
        <p:grpSpPr>
          <a:xfrm>
            <a:off x="719472" y="3649200"/>
            <a:ext cx="2190053" cy="954800"/>
            <a:chOff x="719472" y="3345000"/>
            <a:chExt cx="2190053" cy="954800"/>
          </a:xfrm>
        </p:grpSpPr>
        <p:sp>
          <p:nvSpPr>
            <p:cNvPr id="574" name="Google Shape;574;p31"/>
            <p:cNvSpPr txBox="1"/>
            <p:nvPr/>
          </p:nvSpPr>
          <p:spPr>
            <a:xfrm>
              <a:off x="719472" y="3345000"/>
              <a:ext cx="21900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600" dirty="0">
                  <a:solidFill>
                    <a:schemeClr val="dk1"/>
                  </a:solidFill>
                  <a:latin typeface="DM Serif Display"/>
                  <a:ea typeface="微軟正黑體 Light" panose="020B0304030504040204" pitchFamily="34" charset="-120"/>
                  <a:cs typeface="DM Serif Display"/>
                  <a:sym typeface="DM Serif Display"/>
                </a:rPr>
                <a:t>Selenium</a:t>
              </a:r>
              <a:endParaRPr sz="2600" dirty="0">
                <a:solidFill>
                  <a:schemeClr val="dk1"/>
                </a:solidFill>
                <a:latin typeface="DM Serif Display"/>
                <a:ea typeface="微軟正黑體 Light" panose="020B0304030504040204" pitchFamily="34" charset="-120"/>
                <a:cs typeface="DM Serif Display"/>
                <a:sym typeface="DM Serif Display"/>
              </a:endParaRPr>
            </a:p>
          </p:txBody>
        </p:sp>
        <p:sp>
          <p:nvSpPr>
            <p:cNvPr id="575" name="Google Shape;575;p31"/>
            <p:cNvSpPr txBox="1"/>
            <p:nvPr/>
          </p:nvSpPr>
          <p:spPr>
            <a:xfrm>
              <a:off x="719525" y="3610400"/>
              <a:ext cx="2190000" cy="689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altLang="en-US" sz="1600" dirty="0">
                  <a:solidFill>
                    <a:schemeClr val="dk1"/>
                  </a:solidFill>
                  <a:latin typeface="微軟正黑體 Light" panose="020B0304030504040204" pitchFamily="34" charset="-120"/>
                  <a:ea typeface="微軟正黑體 Light" panose="020B0304030504040204" pitchFamily="34" charset="-120"/>
                  <a:cs typeface="Actor"/>
                  <a:sym typeface="Actor"/>
                </a:rPr>
                <a:t>動態網站擷取套件</a:t>
              </a:r>
              <a:endParaRPr sz="1600" dirty="0">
                <a:solidFill>
                  <a:schemeClr val="dk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  <a:cs typeface="Actor"/>
                <a:sym typeface="Actor"/>
              </a:endParaRPr>
            </a:p>
          </p:txBody>
        </p:sp>
      </p:grpSp>
      <p:grpSp>
        <p:nvGrpSpPr>
          <p:cNvPr id="579" name="Google Shape;579;p31"/>
          <p:cNvGrpSpPr/>
          <p:nvPr/>
        </p:nvGrpSpPr>
        <p:grpSpPr>
          <a:xfrm>
            <a:off x="6240892" y="1801800"/>
            <a:ext cx="2479361" cy="954800"/>
            <a:chOff x="6240893" y="1497600"/>
            <a:chExt cx="2190054" cy="954800"/>
          </a:xfrm>
        </p:grpSpPr>
        <p:sp>
          <p:nvSpPr>
            <p:cNvPr id="580" name="Google Shape;580;p31"/>
            <p:cNvSpPr txBox="1"/>
            <p:nvPr/>
          </p:nvSpPr>
          <p:spPr>
            <a:xfrm>
              <a:off x="6240893" y="1497600"/>
              <a:ext cx="21900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zh-TW" sz="2600" dirty="0" err="1">
                  <a:solidFill>
                    <a:schemeClr val="dk1"/>
                  </a:solidFill>
                  <a:latin typeface="DM Serif Display"/>
                  <a:ea typeface="微軟正黑體 Light" panose="020B0304030504040204" pitchFamily="34" charset="-120"/>
                  <a:cs typeface="DM Serif Display"/>
                  <a:sym typeface="DM Serif Display"/>
                </a:rPr>
                <a:t>BeautifulSoup</a:t>
              </a:r>
              <a:endParaRPr lang="zh-TW" altLang="en-US" sz="2600" dirty="0">
                <a:solidFill>
                  <a:schemeClr val="dk1"/>
                </a:solidFill>
                <a:latin typeface="DM Serif Display"/>
                <a:ea typeface="微軟正黑體 Light" panose="020B0304030504040204" pitchFamily="34" charset="-120"/>
                <a:cs typeface="DM Serif Display"/>
                <a:sym typeface="DM Serif Display"/>
              </a:endParaRPr>
            </a:p>
          </p:txBody>
        </p:sp>
        <p:sp>
          <p:nvSpPr>
            <p:cNvPr id="581" name="Google Shape;581;p31"/>
            <p:cNvSpPr txBox="1"/>
            <p:nvPr/>
          </p:nvSpPr>
          <p:spPr>
            <a:xfrm>
              <a:off x="6240947" y="1763000"/>
              <a:ext cx="2190000" cy="689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altLang="en-US" sz="1600" dirty="0">
                  <a:solidFill>
                    <a:schemeClr val="dk1"/>
                  </a:solidFill>
                  <a:latin typeface="微軟正黑體 Light" panose="020B0304030504040204" pitchFamily="34" charset="-120"/>
                  <a:ea typeface="微軟正黑體 Light" panose="020B0304030504040204" pitchFamily="34" charset="-120"/>
                  <a:cs typeface="Actor"/>
                  <a:sym typeface="Actor"/>
                </a:rPr>
                <a:t>網站元素擷取套件</a:t>
              </a:r>
              <a:endParaRPr sz="1600" dirty="0">
                <a:solidFill>
                  <a:schemeClr val="dk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  <a:cs typeface="Actor"/>
                <a:sym typeface="Actor"/>
              </a:endParaRPr>
            </a:p>
          </p:txBody>
        </p:sp>
      </p:grpSp>
      <p:grpSp>
        <p:nvGrpSpPr>
          <p:cNvPr id="582" name="Google Shape;582;p31"/>
          <p:cNvGrpSpPr/>
          <p:nvPr/>
        </p:nvGrpSpPr>
        <p:grpSpPr>
          <a:xfrm>
            <a:off x="3661350" y="1576786"/>
            <a:ext cx="1821300" cy="2532983"/>
            <a:chOff x="3664500" y="1272586"/>
            <a:chExt cx="1821300" cy="2532983"/>
          </a:xfrm>
        </p:grpSpPr>
        <p:sp>
          <p:nvSpPr>
            <p:cNvPr id="583" name="Google Shape;583;p31"/>
            <p:cNvSpPr/>
            <p:nvPr/>
          </p:nvSpPr>
          <p:spPr>
            <a:xfrm>
              <a:off x="3664500" y="1272586"/>
              <a:ext cx="1124100" cy="1124100"/>
            </a:xfrm>
            <a:prstGeom prst="diamond">
              <a:avLst/>
            </a:prstGeom>
            <a:solidFill>
              <a:schemeClr val="lt2"/>
            </a:solidFill>
            <a:ln w="2857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600" dirty="0">
                <a:solidFill>
                  <a:schemeClr val="dk1"/>
                </a:solidFill>
                <a:latin typeface="DM Serif Display"/>
                <a:ea typeface="微軟正黑體 Light" panose="020B0304030504040204" pitchFamily="34" charset="-120"/>
                <a:cs typeface="DM Serif Display"/>
                <a:sym typeface="DM Serif Display"/>
              </a:endParaRPr>
            </a:p>
          </p:txBody>
        </p:sp>
        <p:sp>
          <p:nvSpPr>
            <p:cNvPr id="584" name="Google Shape;584;p31"/>
            <p:cNvSpPr/>
            <p:nvPr/>
          </p:nvSpPr>
          <p:spPr>
            <a:xfrm>
              <a:off x="4361700" y="1977027"/>
              <a:ext cx="1124100" cy="1124100"/>
            </a:xfrm>
            <a:prstGeom prst="diamond">
              <a:avLst/>
            </a:prstGeom>
            <a:solidFill>
              <a:schemeClr val="dk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600" dirty="0">
                <a:solidFill>
                  <a:schemeClr val="dk1"/>
                </a:solidFill>
                <a:latin typeface="DM Serif Display"/>
                <a:ea typeface="微軟正黑體 Light" panose="020B0304030504040204" pitchFamily="34" charset="-120"/>
                <a:cs typeface="DM Serif Display"/>
                <a:sym typeface="DM Serif Display"/>
              </a:endParaRPr>
            </a:p>
          </p:txBody>
        </p:sp>
        <p:sp>
          <p:nvSpPr>
            <p:cNvPr id="585" name="Google Shape;585;p31"/>
            <p:cNvSpPr/>
            <p:nvPr/>
          </p:nvSpPr>
          <p:spPr>
            <a:xfrm>
              <a:off x="3664500" y="2681469"/>
              <a:ext cx="1124100" cy="1124100"/>
            </a:xfrm>
            <a:prstGeom prst="diamond">
              <a:avLst/>
            </a:prstGeom>
            <a:solidFill>
              <a:schemeClr val="lt2"/>
            </a:solidFill>
            <a:ln w="2857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600" dirty="0">
                <a:solidFill>
                  <a:schemeClr val="dk1"/>
                </a:solidFill>
                <a:latin typeface="DM Serif Display"/>
                <a:ea typeface="微軟正黑體 Light" panose="020B0304030504040204" pitchFamily="34" charset="-120"/>
                <a:cs typeface="DM Serif Display"/>
                <a:sym typeface="DM Serif Display"/>
              </a:endParaRPr>
            </a:p>
          </p:txBody>
        </p:sp>
      </p:grpSp>
      <p:cxnSp>
        <p:nvCxnSpPr>
          <p:cNvPr id="587" name="Google Shape;587;p31"/>
          <p:cNvCxnSpPr>
            <a:cxnSpLocks/>
            <a:stCxn id="571" idx="3"/>
            <a:endCxn id="583" idx="1"/>
          </p:cNvCxnSpPr>
          <p:nvPr/>
        </p:nvCxnSpPr>
        <p:spPr>
          <a:xfrm>
            <a:off x="2909404" y="1967700"/>
            <a:ext cx="751800" cy="171000"/>
          </a:xfrm>
          <a:prstGeom prst="bentConnector3">
            <a:avLst>
              <a:gd name="adj1" fmla="val 5001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588" name="Google Shape;588;p31"/>
          <p:cNvCxnSpPr>
            <a:cxnSpLocks/>
            <a:stCxn id="584" idx="3"/>
            <a:endCxn id="580" idx="1"/>
          </p:cNvCxnSpPr>
          <p:nvPr/>
        </p:nvCxnSpPr>
        <p:spPr>
          <a:xfrm flipV="1">
            <a:off x="5482650" y="1967700"/>
            <a:ext cx="758242" cy="875577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589" name="Google Shape;589;p31"/>
          <p:cNvCxnSpPr>
            <a:cxnSpLocks/>
            <a:stCxn id="585" idx="1"/>
            <a:endCxn id="574" idx="3"/>
          </p:cNvCxnSpPr>
          <p:nvPr/>
        </p:nvCxnSpPr>
        <p:spPr>
          <a:xfrm flipH="1">
            <a:off x="2909550" y="3547719"/>
            <a:ext cx="751800" cy="267300"/>
          </a:xfrm>
          <a:prstGeom prst="bentConnector3">
            <a:avLst>
              <a:gd name="adj1" fmla="val 50005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  <p:pic>
        <p:nvPicPr>
          <p:cNvPr id="3" name="圖片 2">
            <a:extLst>
              <a:ext uri="{FF2B5EF4-FFF2-40B4-BE49-F238E27FC236}">
                <a16:creationId xmlns:a16="http://schemas.microsoft.com/office/drawing/2014/main" id="{EBD49DDB-E3C3-5931-500F-DA68F2909B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3307" y="1802907"/>
            <a:ext cx="640186" cy="640186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881C9BFA-7CD8-7A92-AFDF-E8E97F63F7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6399" y="3249466"/>
            <a:ext cx="596506" cy="596506"/>
          </a:xfrm>
          <a:prstGeom prst="rect">
            <a:avLst/>
          </a:prstGeom>
        </p:spPr>
      </p:pic>
      <p:pic>
        <p:nvPicPr>
          <p:cNvPr id="2" name="圖片 1">
            <a:extLst>
              <a:ext uri="{FF2B5EF4-FFF2-40B4-BE49-F238E27FC236}">
                <a16:creationId xmlns:a16="http://schemas.microsoft.com/office/drawing/2014/main" id="{8BA92167-907A-37F5-39B3-FE632C9F7C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5758" y="2669214"/>
            <a:ext cx="949684" cy="408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5293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31"/>
          <p:cNvSpPr txBox="1">
            <a:spLocks noGrp="1"/>
          </p:cNvSpPr>
          <p:nvPr>
            <p:ph type="title"/>
          </p:nvPr>
        </p:nvSpPr>
        <p:spPr>
          <a:xfrm>
            <a:off x="713250" y="539500"/>
            <a:ext cx="7717500" cy="53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Tech Stack-Task Scheduler</a:t>
            </a:r>
            <a:endParaRPr dirty="0"/>
          </a:p>
        </p:txBody>
      </p:sp>
      <p:pic>
        <p:nvPicPr>
          <p:cNvPr id="5" name="圖片 4" descr="一張含有 文字 的圖片&#10;&#10;自動產生的描述">
            <a:extLst>
              <a:ext uri="{FF2B5EF4-FFF2-40B4-BE49-F238E27FC236}">
                <a16:creationId xmlns:a16="http://schemas.microsoft.com/office/drawing/2014/main" id="{7BC7B548-44CE-24A1-E963-66A11EEEE5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307" y="1488348"/>
            <a:ext cx="8705385" cy="3475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0810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31"/>
          <p:cNvSpPr txBox="1">
            <a:spLocks noGrp="1"/>
          </p:cNvSpPr>
          <p:nvPr>
            <p:ph type="title"/>
          </p:nvPr>
        </p:nvSpPr>
        <p:spPr>
          <a:xfrm>
            <a:off x="713250" y="539500"/>
            <a:ext cx="7717500" cy="53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Tech Stack-</a:t>
            </a:r>
            <a:r>
              <a:rPr lang="en-US" dirty="0"/>
              <a:t>Mobile APP</a:t>
            </a:r>
            <a:endParaRPr dirty="0"/>
          </a:p>
        </p:txBody>
      </p:sp>
      <p:grpSp>
        <p:nvGrpSpPr>
          <p:cNvPr id="570" name="Google Shape;570;p31"/>
          <p:cNvGrpSpPr/>
          <p:nvPr/>
        </p:nvGrpSpPr>
        <p:grpSpPr>
          <a:xfrm>
            <a:off x="713250" y="2210832"/>
            <a:ext cx="2190046" cy="954800"/>
            <a:chOff x="719404" y="1497600"/>
            <a:chExt cx="2190046" cy="954800"/>
          </a:xfrm>
        </p:grpSpPr>
        <p:sp>
          <p:nvSpPr>
            <p:cNvPr id="571" name="Google Shape;571;p31"/>
            <p:cNvSpPr txBox="1"/>
            <p:nvPr/>
          </p:nvSpPr>
          <p:spPr>
            <a:xfrm>
              <a:off x="719404" y="1497600"/>
              <a:ext cx="21900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 dirty="0">
                  <a:solidFill>
                    <a:schemeClr val="dk1"/>
                  </a:solidFill>
                  <a:latin typeface="DM Serif Display"/>
                  <a:ea typeface="微軟正黑體 Light" panose="020B0304030504040204" pitchFamily="34" charset="-120"/>
                  <a:cs typeface="DM Serif Display"/>
                  <a:sym typeface="DM Serif Display"/>
                </a:rPr>
                <a:t>Dart</a:t>
              </a:r>
              <a:endParaRPr sz="2600" dirty="0">
                <a:solidFill>
                  <a:schemeClr val="dk1"/>
                </a:solidFill>
                <a:latin typeface="DM Serif Display"/>
                <a:ea typeface="微軟正黑體 Light" panose="020B0304030504040204" pitchFamily="34" charset="-120"/>
                <a:cs typeface="DM Serif Display"/>
                <a:sym typeface="DM Serif Display"/>
              </a:endParaRPr>
            </a:p>
          </p:txBody>
        </p:sp>
        <p:sp>
          <p:nvSpPr>
            <p:cNvPr id="572" name="Google Shape;572;p31"/>
            <p:cNvSpPr txBox="1"/>
            <p:nvPr/>
          </p:nvSpPr>
          <p:spPr>
            <a:xfrm>
              <a:off x="719450" y="1763000"/>
              <a:ext cx="2190000" cy="689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altLang="en-US" sz="1600" dirty="0">
                  <a:solidFill>
                    <a:schemeClr val="dk1"/>
                  </a:solidFill>
                  <a:latin typeface="微軟正黑體 Light" panose="020B0304030504040204" pitchFamily="34" charset="-120"/>
                  <a:ea typeface="微軟正黑體 Light" panose="020B0304030504040204" pitchFamily="34" charset="-120"/>
                  <a:cs typeface="Actor"/>
                  <a:sym typeface="Actor"/>
                </a:rPr>
                <a:t>手機前端語言</a:t>
              </a:r>
              <a:endParaRPr sz="1600" dirty="0">
                <a:solidFill>
                  <a:schemeClr val="dk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  <a:cs typeface="Actor"/>
                <a:sym typeface="Actor"/>
              </a:endParaRPr>
            </a:p>
          </p:txBody>
        </p:sp>
      </p:grpSp>
      <p:grpSp>
        <p:nvGrpSpPr>
          <p:cNvPr id="579" name="Google Shape;579;p31"/>
          <p:cNvGrpSpPr/>
          <p:nvPr/>
        </p:nvGrpSpPr>
        <p:grpSpPr>
          <a:xfrm>
            <a:off x="6234739" y="2210832"/>
            <a:ext cx="2190054" cy="954800"/>
            <a:chOff x="6240893" y="1497600"/>
            <a:chExt cx="2190054" cy="954800"/>
          </a:xfrm>
        </p:grpSpPr>
        <p:sp>
          <p:nvSpPr>
            <p:cNvPr id="580" name="Google Shape;580;p31"/>
            <p:cNvSpPr txBox="1"/>
            <p:nvPr/>
          </p:nvSpPr>
          <p:spPr>
            <a:xfrm>
              <a:off x="6240893" y="1497600"/>
              <a:ext cx="21900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zh-TW" sz="2600" dirty="0">
                  <a:solidFill>
                    <a:schemeClr val="dk1"/>
                  </a:solidFill>
                  <a:latin typeface="DM Serif Display"/>
                  <a:ea typeface="微軟正黑體 Light" panose="020B0304030504040204" pitchFamily="34" charset="-120"/>
                  <a:cs typeface="DM Serif Display"/>
                  <a:sym typeface="DM Serif Display"/>
                </a:rPr>
                <a:t>Flutter</a:t>
              </a:r>
              <a:endParaRPr lang="zh-TW" altLang="en-US" sz="2600" dirty="0">
                <a:solidFill>
                  <a:schemeClr val="dk1"/>
                </a:solidFill>
                <a:latin typeface="DM Serif Display"/>
                <a:ea typeface="微軟正黑體 Light" panose="020B0304030504040204" pitchFamily="34" charset="-120"/>
                <a:cs typeface="DM Serif Display"/>
                <a:sym typeface="DM Serif Display"/>
              </a:endParaRPr>
            </a:p>
          </p:txBody>
        </p:sp>
        <p:sp>
          <p:nvSpPr>
            <p:cNvPr id="581" name="Google Shape;581;p31"/>
            <p:cNvSpPr txBox="1"/>
            <p:nvPr/>
          </p:nvSpPr>
          <p:spPr>
            <a:xfrm>
              <a:off x="6240947" y="1763000"/>
              <a:ext cx="2190000" cy="689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altLang="en-US" sz="1600" dirty="0">
                  <a:solidFill>
                    <a:schemeClr val="dk1"/>
                  </a:solidFill>
                  <a:latin typeface="微軟正黑體 Light" panose="020B0304030504040204" pitchFamily="34" charset="-120"/>
                  <a:ea typeface="微軟正黑體 Light" panose="020B0304030504040204" pitchFamily="34" charset="-120"/>
                  <a:cs typeface="Actor"/>
                  <a:sym typeface="Actor"/>
                </a:rPr>
                <a:t>手機前端框架</a:t>
              </a:r>
              <a:endParaRPr sz="1600" dirty="0">
                <a:solidFill>
                  <a:schemeClr val="dk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  <a:cs typeface="Actor"/>
                <a:sym typeface="Actor"/>
              </a:endParaRPr>
            </a:p>
          </p:txBody>
        </p:sp>
      </p:grpSp>
      <p:grpSp>
        <p:nvGrpSpPr>
          <p:cNvPr id="582" name="Google Shape;582;p31"/>
          <p:cNvGrpSpPr/>
          <p:nvPr/>
        </p:nvGrpSpPr>
        <p:grpSpPr>
          <a:xfrm>
            <a:off x="3655196" y="1985818"/>
            <a:ext cx="1821300" cy="1828541"/>
            <a:chOff x="3664500" y="1272586"/>
            <a:chExt cx="1821300" cy="1828541"/>
          </a:xfrm>
        </p:grpSpPr>
        <p:sp>
          <p:nvSpPr>
            <p:cNvPr id="583" name="Google Shape;583;p31"/>
            <p:cNvSpPr/>
            <p:nvPr/>
          </p:nvSpPr>
          <p:spPr>
            <a:xfrm>
              <a:off x="3664500" y="1272586"/>
              <a:ext cx="1124100" cy="1124100"/>
            </a:xfrm>
            <a:prstGeom prst="diamond">
              <a:avLst/>
            </a:prstGeom>
            <a:solidFill>
              <a:schemeClr val="lt2"/>
            </a:solidFill>
            <a:ln w="2857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600" dirty="0">
                <a:solidFill>
                  <a:schemeClr val="dk1"/>
                </a:solidFill>
                <a:latin typeface="DM Serif Display"/>
                <a:ea typeface="微軟正黑體 Light" panose="020B0304030504040204" pitchFamily="34" charset="-120"/>
                <a:cs typeface="DM Serif Display"/>
                <a:sym typeface="DM Serif Display"/>
              </a:endParaRPr>
            </a:p>
          </p:txBody>
        </p:sp>
        <p:sp>
          <p:nvSpPr>
            <p:cNvPr id="584" name="Google Shape;584;p31"/>
            <p:cNvSpPr/>
            <p:nvPr/>
          </p:nvSpPr>
          <p:spPr>
            <a:xfrm>
              <a:off x="4361700" y="1977027"/>
              <a:ext cx="1124100" cy="1124100"/>
            </a:xfrm>
            <a:prstGeom prst="diamond">
              <a:avLst/>
            </a:prstGeom>
            <a:solidFill>
              <a:schemeClr val="dk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600" dirty="0">
                <a:solidFill>
                  <a:schemeClr val="dk1"/>
                </a:solidFill>
                <a:latin typeface="DM Serif Display"/>
                <a:ea typeface="微軟正黑體 Light" panose="020B0304030504040204" pitchFamily="34" charset="-120"/>
                <a:cs typeface="DM Serif Display"/>
                <a:sym typeface="DM Serif Display"/>
              </a:endParaRPr>
            </a:p>
          </p:txBody>
        </p:sp>
      </p:grpSp>
      <p:cxnSp>
        <p:nvCxnSpPr>
          <p:cNvPr id="587" name="Google Shape;587;p31"/>
          <p:cNvCxnSpPr>
            <a:cxnSpLocks/>
            <a:stCxn id="571" idx="3"/>
            <a:endCxn id="583" idx="1"/>
          </p:cNvCxnSpPr>
          <p:nvPr/>
        </p:nvCxnSpPr>
        <p:spPr>
          <a:xfrm>
            <a:off x="2903250" y="2376732"/>
            <a:ext cx="751800" cy="171000"/>
          </a:xfrm>
          <a:prstGeom prst="bentConnector3">
            <a:avLst>
              <a:gd name="adj1" fmla="val 5001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588" name="Google Shape;588;p31"/>
          <p:cNvCxnSpPr>
            <a:stCxn id="584" idx="3"/>
            <a:endCxn id="580" idx="1"/>
          </p:cNvCxnSpPr>
          <p:nvPr/>
        </p:nvCxnSpPr>
        <p:spPr>
          <a:xfrm rot="10800000" flipH="1">
            <a:off x="5476496" y="2376609"/>
            <a:ext cx="758100" cy="875700"/>
          </a:xfrm>
          <a:prstGeom prst="bentConnector3">
            <a:avLst>
              <a:gd name="adj1" fmla="val 50009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  <p:pic>
        <p:nvPicPr>
          <p:cNvPr id="3" name="圖片 2">
            <a:extLst>
              <a:ext uri="{FF2B5EF4-FFF2-40B4-BE49-F238E27FC236}">
                <a16:creationId xmlns:a16="http://schemas.microsoft.com/office/drawing/2014/main" id="{B3746F51-FFA6-A241-51B0-98B472A714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8212" y="2931189"/>
            <a:ext cx="856320" cy="64224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063C4A7D-135D-2A77-520B-8EEFA5B843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7014" y="2177427"/>
            <a:ext cx="642241" cy="642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1184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31"/>
          <p:cNvSpPr txBox="1">
            <a:spLocks noGrp="1"/>
          </p:cNvSpPr>
          <p:nvPr>
            <p:ph type="title"/>
          </p:nvPr>
        </p:nvSpPr>
        <p:spPr>
          <a:xfrm>
            <a:off x="713250" y="539500"/>
            <a:ext cx="7717500" cy="53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Mini Word</a:t>
            </a:r>
            <a:endParaRPr dirty="0"/>
          </a:p>
        </p:txBody>
      </p:sp>
      <p:sp>
        <p:nvSpPr>
          <p:cNvPr id="583" name="Google Shape;583;p31"/>
          <p:cNvSpPr/>
          <p:nvPr/>
        </p:nvSpPr>
        <p:spPr>
          <a:xfrm>
            <a:off x="2726787" y="609060"/>
            <a:ext cx="1124100" cy="1124100"/>
          </a:xfrm>
          <a:prstGeom prst="diamond">
            <a:avLst/>
          </a:prstGeom>
          <a:solidFill>
            <a:schemeClr val="lt2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600" dirty="0">
              <a:solidFill>
                <a:schemeClr val="dk1"/>
              </a:solidFill>
              <a:latin typeface="DM Serif Display"/>
              <a:ea typeface="微軟正黑體 Light" panose="020B0304030504040204" pitchFamily="34" charset="-120"/>
              <a:cs typeface="DM Serif Display"/>
              <a:sym typeface="DM Serif Display"/>
            </a:endParaRPr>
          </a:p>
        </p:txBody>
      </p:sp>
      <p:pic>
        <p:nvPicPr>
          <p:cNvPr id="1026" name="Picture 2" descr="Mini World: CREATA - Google Play 應用程式">
            <a:extLst>
              <a:ext uri="{FF2B5EF4-FFF2-40B4-BE49-F238E27FC236}">
                <a16:creationId xmlns:a16="http://schemas.microsoft.com/office/drawing/2014/main" id="{88F70142-82C6-D0F9-8DDC-0D4255C97D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5745" y="938018"/>
            <a:ext cx="466183" cy="466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字版面配置區 2">
            <a:extLst>
              <a:ext uri="{FF2B5EF4-FFF2-40B4-BE49-F238E27FC236}">
                <a16:creationId xmlns:a16="http://schemas.microsoft.com/office/drawing/2014/main" id="{A8305E68-F8BD-99F9-F8A4-660E20BCC061}"/>
              </a:ext>
            </a:extLst>
          </p:cNvPr>
          <p:cNvSpPr txBox="1">
            <a:spLocks/>
          </p:cNvSpPr>
          <p:nvPr/>
        </p:nvSpPr>
        <p:spPr>
          <a:xfrm>
            <a:off x="713250" y="1306933"/>
            <a:ext cx="4189556" cy="875547"/>
          </a:xfrm>
          <a:prstGeom prst="rect">
            <a:avLst/>
          </a:prstGeom>
        </p:spPr>
        <p:txBody>
          <a:bodyPr lIns="50800" tIns="50800" rIns="50800" bIns="50800" anchor="t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2000"/>
              </a:spcBef>
            </a:pPr>
            <a:r>
              <a:rPr lang="en-US" sz="1600" dirty="0">
                <a:solidFill>
                  <a:schemeClr val="accent3"/>
                </a:solidFill>
              </a:rPr>
              <a:t>迷你世界：Livein</a:t>
            </a:r>
            <a:endParaRPr lang="en-US" altLang="zh-TW" sz="1600" dirty="0">
              <a:solidFill>
                <a:schemeClr val="accent3"/>
              </a:solidFill>
            </a:endParaRPr>
          </a:p>
          <a:p>
            <a:pPr>
              <a:spcBef>
                <a:spcPts val="2000"/>
              </a:spcBef>
            </a:pPr>
            <a:r>
              <a:rPr lang="en-US" sz="1600" dirty="0">
                <a:solidFill>
                  <a:schemeClr val="accent3"/>
                </a:solidFill>
              </a:rPr>
              <a:t>迷你世界的某些實體(entity)： </a:t>
            </a:r>
          </a:p>
          <a:p>
            <a:pPr lvl="1">
              <a:spcBef>
                <a:spcPts val="2000"/>
              </a:spcBef>
            </a:pPr>
            <a:endParaRPr lang="en-US" sz="1600" dirty="0">
              <a:solidFill>
                <a:schemeClr val="accent3"/>
              </a:solidFill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3E750BB4-E0E1-B8C6-1579-CFAB105E6569}"/>
              </a:ext>
            </a:extLst>
          </p:cNvPr>
          <p:cNvSpPr txBox="1"/>
          <p:nvPr/>
        </p:nvSpPr>
        <p:spPr>
          <a:xfrm>
            <a:off x="713250" y="2182480"/>
            <a:ext cx="2856371" cy="23391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1" indent="-285750">
              <a:spcAft>
                <a:spcPts val="1200"/>
              </a:spcAft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en-US" altLang="zh-TW" sz="1600" dirty="0">
                <a:solidFill>
                  <a:schemeClr val="accent3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區（District）</a:t>
            </a:r>
          </a:p>
          <a:p>
            <a:pPr marL="285750" lvl="1" indent="-285750">
              <a:spcAft>
                <a:spcPts val="1200"/>
              </a:spcAft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en-US" altLang="zh-TW" sz="1600" dirty="0">
                <a:solidFill>
                  <a:schemeClr val="accent3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房子（Apartment）</a:t>
            </a:r>
          </a:p>
          <a:p>
            <a:pPr marL="285750" lvl="1" indent="-285750">
              <a:spcAft>
                <a:spcPts val="1200"/>
              </a:spcAft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en-US" altLang="zh-TW" sz="1600" dirty="0" err="1">
                <a:solidFill>
                  <a:schemeClr val="accent3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工作（Job</a:t>
            </a:r>
            <a:r>
              <a:rPr lang="en-US" altLang="zh-TW" sz="1600" dirty="0">
                <a:solidFill>
                  <a:schemeClr val="accent3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）</a:t>
            </a:r>
          </a:p>
          <a:p>
            <a:pPr marL="285750" lvl="1" indent="-285750">
              <a:spcAft>
                <a:spcPts val="1200"/>
              </a:spcAft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en-US" altLang="zh-TW" sz="1600" dirty="0" err="1">
                <a:solidFill>
                  <a:schemeClr val="accent3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工作時段（WorkingHour</a:t>
            </a:r>
            <a:r>
              <a:rPr lang="en-US" altLang="zh-TW" sz="1600" dirty="0">
                <a:solidFill>
                  <a:schemeClr val="accent3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）</a:t>
            </a:r>
          </a:p>
          <a:p>
            <a:pPr marL="285750" lvl="1" indent="-285750">
              <a:spcAft>
                <a:spcPts val="1200"/>
              </a:spcAft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schemeClr val="accent3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職位</a:t>
            </a:r>
            <a:r>
              <a:rPr lang="en-US" altLang="zh-TW" sz="1600" dirty="0">
                <a:solidFill>
                  <a:schemeClr val="accent3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（</a:t>
            </a:r>
            <a:r>
              <a:rPr lang="en-US" altLang="zh-TW" sz="1600" dirty="0" err="1">
                <a:solidFill>
                  <a:schemeClr val="accent3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JobPosition</a:t>
            </a:r>
            <a:r>
              <a:rPr lang="zh-TW" altLang="en-US" sz="1600" dirty="0">
                <a:solidFill>
                  <a:schemeClr val="accent3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）</a:t>
            </a:r>
            <a:endParaRPr lang="en-US" altLang="zh-TW" sz="1600" dirty="0">
              <a:solidFill>
                <a:schemeClr val="accent3"/>
              </a:solidFill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  <a:p>
            <a:pPr marL="285750" lvl="1" indent="-285750">
              <a:spcAft>
                <a:spcPts val="1200"/>
              </a:spcAft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schemeClr val="accent3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縣市</a:t>
            </a:r>
            <a:r>
              <a:rPr lang="en-US" altLang="zh-TW" sz="1600" dirty="0">
                <a:solidFill>
                  <a:schemeClr val="accent3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（City</a:t>
            </a:r>
            <a:r>
              <a:rPr lang="zh-TW" altLang="en-US" sz="1600" dirty="0">
                <a:solidFill>
                  <a:schemeClr val="accent3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）</a:t>
            </a:r>
            <a:endParaRPr lang="en-US" altLang="zh-TW" sz="1600" dirty="0">
              <a:solidFill>
                <a:schemeClr val="accent3"/>
              </a:solidFill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A6993977-F299-D3F3-C0C0-6991D009FD8E}"/>
              </a:ext>
            </a:extLst>
          </p:cNvPr>
          <p:cNvSpPr txBox="1"/>
          <p:nvPr/>
        </p:nvSpPr>
        <p:spPr>
          <a:xfrm>
            <a:off x="4666329" y="1679778"/>
            <a:ext cx="3951891" cy="2985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1" indent="-342900">
              <a:spcAft>
                <a:spcPts val="1200"/>
              </a:spcAft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schemeClr val="accent3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設備</a:t>
            </a:r>
            <a:r>
              <a:rPr lang="en-US" altLang="zh-TW" sz="1600" dirty="0">
                <a:solidFill>
                  <a:schemeClr val="accent3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（Device</a:t>
            </a:r>
            <a:r>
              <a:rPr lang="zh-TW" altLang="en-US" sz="1600" dirty="0">
                <a:solidFill>
                  <a:schemeClr val="accent3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）</a:t>
            </a:r>
            <a:endParaRPr lang="en-US" altLang="zh-TW" sz="1600" dirty="0">
              <a:solidFill>
                <a:schemeClr val="accent3"/>
              </a:solidFill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  <a:p>
            <a:pPr marL="342900" lvl="1" indent="-342900">
              <a:spcAft>
                <a:spcPts val="1200"/>
              </a:spcAft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schemeClr val="accent3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房子類型</a:t>
            </a:r>
            <a:r>
              <a:rPr lang="en-US" altLang="zh-TW" sz="1600" dirty="0">
                <a:solidFill>
                  <a:schemeClr val="accent3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（</a:t>
            </a:r>
            <a:r>
              <a:rPr lang="en-US" altLang="zh-TW" sz="1600" dirty="0" err="1">
                <a:solidFill>
                  <a:schemeClr val="accent3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ApartmentDevice</a:t>
            </a:r>
            <a:r>
              <a:rPr lang="zh-TW" altLang="en-US" sz="1600" dirty="0">
                <a:solidFill>
                  <a:schemeClr val="accent3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）</a:t>
            </a:r>
            <a:endParaRPr lang="en-US" altLang="zh-TW" sz="1600" dirty="0">
              <a:solidFill>
                <a:schemeClr val="accent3"/>
              </a:solidFill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  <a:p>
            <a:pPr marL="342900" lvl="1" indent="-342900">
              <a:spcAft>
                <a:spcPts val="1200"/>
              </a:spcAft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schemeClr val="accent3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租賃類型</a:t>
            </a:r>
            <a:r>
              <a:rPr lang="en-US" altLang="zh-TW" sz="1600" dirty="0">
                <a:solidFill>
                  <a:schemeClr val="accent3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（</a:t>
            </a:r>
            <a:r>
              <a:rPr lang="en-US" altLang="zh-TW" sz="1600" dirty="0" err="1">
                <a:solidFill>
                  <a:schemeClr val="accent3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FacilityType</a:t>
            </a:r>
            <a:r>
              <a:rPr lang="zh-TW" altLang="en-US" sz="1600" dirty="0">
                <a:solidFill>
                  <a:schemeClr val="accent3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）</a:t>
            </a:r>
            <a:endParaRPr lang="en-US" altLang="zh-TW" sz="1600" dirty="0">
              <a:solidFill>
                <a:schemeClr val="accent3"/>
              </a:solidFill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  <a:p>
            <a:pPr marL="342900" lvl="1" indent="-342900">
              <a:spcAft>
                <a:spcPts val="1200"/>
              </a:spcAft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schemeClr val="accent3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限制</a:t>
            </a:r>
            <a:r>
              <a:rPr lang="en-US" altLang="zh-TW" sz="1600" dirty="0">
                <a:solidFill>
                  <a:schemeClr val="accent3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（Restrict</a:t>
            </a:r>
            <a:r>
              <a:rPr lang="zh-TW" altLang="en-US" sz="1600" dirty="0">
                <a:solidFill>
                  <a:schemeClr val="accent3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）</a:t>
            </a:r>
            <a:endParaRPr lang="en-US" altLang="zh-TW" sz="1600" dirty="0">
              <a:solidFill>
                <a:schemeClr val="accent3"/>
              </a:solidFill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  <a:p>
            <a:pPr marL="342900" lvl="1" indent="-342900">
              <a:spcAft>
                <a:spcPts val="1200"/>
              </a:spcAft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schemeClr val="accent3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格局類型</a:t>
            </a:r>
            <a:r>
              <a:rPr lang="en-US" altLang="zh-TW" sz="1600" dirty="0">
                <a:solidFill>
                  <a:schemeClr val="accent3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（</a:t>
            </a:r>
            <a:r>
              <a:rPr lang="en-US" altLang="zh-TW" sz="1600" dirty="0" err="1">
                <a:solidFill>
                  <a:schemeClr val="accent3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RoomType</a:t>
            </a:r>
            <a:r>
              <a:rPr lang="zh-TW" altLang="en-US" sz="1600" dirty="0">
                <a:solidFill>
                  <a:schemeClr val="accent3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）</a:t>
            </a:r>
            <a:endParaRPr lang="en-US" altLang="zh-TW" sz="1600" dirty="0">
              <a:solidFill>
                <a:schemeClr val="accent3"/>
              </a:solidFill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  <a:p>
            <a:pPr marL="342900" lvl="1" indent="-342900">
              <a:spcAft>
                <a:spcPts val="1200"/>
              </a:spcAft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schemeClr val="accent3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周遭設施</a:t>
            </a:r>
            <a:r>
              <a:rPr lang="en-US" altLang="zh-TW" sz="1600" dirty="0">
                <a:solidFill>
                  <a:schemeClr val="accent3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（</a:t>
            </a:r>
            <a:r>
              <a:rPr lang="en-US" altLang="zh-TW" sz="1600" dirty="0" err="1">
                <a:solidFill>
                  <a:schemeClr val="accent3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SurroundingFacility</a:t>
            </a:r>
            <a:r>
              <a:rPr lang="zh-TW" altLang="en-US" sz="1600" dirty="0">
                <a:solidFill>
                  <a:schemeClr val="accent3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）</a:t>
            </a:r>
            <a:endParaRPr lang="en-US" altLang="zh-TW" sz="1600" dirty="0">
              <a:solidFill>
                <a:schemeClr val="accent3"/>
              </a:solidFill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  <a:p>
            <a:pPr marL="342900" lvl="1" indent="-342900">
              <a:spcAft>
                <a:spcPts val="1200"/>
              </a:spcAft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schemeClr val="accent3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周遭設施類型</a:t>
            </a:r>
            <a:r>
              <a:rPr lang="en-US" altLang="zh-TW" sz="1600" dirty="0">
                <a:solidFill>
                  <a:schemeClr val="accent3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（Surrounding </a:t>
            </a:r>
            <a:r>
              <a:rPr lang="en-US" altLang="zh-TW" sz="1600" dirty="0" err="1">
                <a:solidFill>
                  <a:schemeClr val="accent3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FacilityType</a:t>
            </a:r>
            <a:r>
              <a:rPr lang="en-US" altLang="zh-TW" sz="1600" dirty="0">
                <a:solidFill>
                  <a:schemeClr val="accent3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6444039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97B5E8F-119C-9629-682C-56F701F1E9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資料庫需求描述</a:t>
            </a:r>
          </a:p>
        </p:txBody>
      </p:sp>
      <p:sp>
        <p:nvSpPr>
          <p:cNvPr id="17" name="文字版面配置區 2">
            <a:extLst>
              <a:ext uri="{FF2B5EF4-FFF2-40B4-BE49-F238E27FC236}">
                <a16:creationId xmlns:a16="http://schemas.microsoft.com/office/drawing/2014/main" id="{569D43DF-BAA7-D576-0B9A-A8D9F4B245F7}"/>
              </a:ext>
            </a:extLst>
          </p:cNvPr>
          <p:cNvSpPr txBox="1">
            <a:spLocks/>
          </p:cNvSpPr>
          <p:nvPr/>
        </p:nvSpPr>
        <p:spPr>
          <a:xfrm>
            <a:off x="558945" y="1505491"/>
            <a:ext cx="3727305" cy="3390900"/>
          </a:xfrm>
          <a:prstGeom prst="rect">
            <a:avLst/>
          </a:prstGeom>
        </p:spPr>
        <p:txBody>
          <a:bodyPr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lvl="1" indent="-285750">
              <a:spcAft>
                <a:spcPts val="200"/>
              </a:spcAft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zh-TW" altLang="en-US" sz="1200" dirty="0">
                <a:solidFill>
                  <a:schemeClr val="accent3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工作（Job）的屬性：</a:t>
            </a:r>
          </a:p>
          <a:p>
            <a:pPr marL="285750" lvl="1" indent="-285750">
              <a:spcAft>
                <a:spcPts val="200"/>
              </a:spcAft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zh-TW" altLang="en-US" sz="1200" dirty="0">
                <a:solidFill>
                  <a:schemeClr val="accent3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URL、年薪、薪資、編號( 唯一性)、地址(-&gt;路段)</a:t>
            </a:r>
            <a:endParaRPr lang="en-US" altLang="zh-TW" sz="1200" dirty="0">
              <a:solidFill>
                <a:schemeClr val="accent3"/>
              </a:solidFill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  <a:p>
            <a:pPr marL="285750" lvl="1" indent="-285750" hangingPunct="1">
              <a:spcBef>
                <a:spcPts val="0"/>
              </a:spcBef>
              <a:spcAft>
                <a:spcPts val="200"/>
              </a:spcAft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zh-TW" altLang="en-US" sz="1200" dirty="0">
                <a:solidFill>
                  <a:schemeClr val="accent3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  <a:cs typeface="Arial"/>
                <a:sym typeface="Arial"/>
              </a:rPr>
              <a:t>工作時段（</a:t>
            </a:r>
            <a:r>
              <a:rPr lang="en-US" altLang="zh-TW" sz="1200" dirty="0" err="1">
                <a:solidFill>
                  <a:schemeClr val="accent3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  <a:cs typeface="Arial"/>
                <a:sym typeface="Arial"/>
              </a:rPr>
              <a:t>WorkingHour</a:t>
            </a:r>
            <a:r>
              <a:rPr lang="zh-TW" altLang="en-US" sz="1200" dirty="0">
                <a:solidFill>
                  <a:schemeClr val="accent3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  <a:cs typeface="Arial"/>
                <a:sym typeface="Arial"/>
              </a:rPr>
              <a:t>）的屬性：</a:t>
            </a:r>
          </a:p>
          <a:p>
            <a:pPr marL="285750" lvl="1" indent="-285750" hangingPunct="1">
              <a:spcBef>
                <a:spcPts val="0"/>
              </a:spcBef>
              <a:spcAft>
                <a:spcPts val="200"/>
              </a:spcAft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zh-TW" altLang="en-US" sz="1200" dirty="0">
                <a:solidFill>
                  <a:schemeClr val="accent3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  <a:cs typeface="Arial"/>
                <a:sym typeface="Arial"/>
              </a:rPr>
              <a:t>編號(唯一性)、描述</a:t>
            </a:r>
            <a:endParaRPr lang="en-US" altLang="zh-TW" sz="1200" dirty="0">
              <a:solidFill>
                <a:schemeClr val="accent3"/>
              </a:solidFill>
              <a:latin typeface="微軟正黑體 Light" panose="020B0304030504040204" pitchFamily="34" charset="-120"/>
              <a:ea typeface="微軟正黑體 Light" panose="020B0304030504040204" pitchFamily="34" charset="-120"/>
              <a:cs typeface="Arial"/>
              <a:sym typeface="Arial"/>
            </a:endParaRPr>
          </a:p>
          <a:p>
            <a:pPr marL="285750" lvl="1" indent="-285750">
              <a:spcBef>
                <a:spcPts val="0"/>
              </a:spcBef>
              <a:spcAft>
                <a:spcPts val="200"/>
              </a:spcAft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zh-TW" altLang="en-US" sz="1200" dirty="0">
                <a:solidFill>
                  <a:schemeClr val="accent3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  <a:cs typeface="Arial"/>
              </a:rPr>
              <a:t>職位（</a:t>
            </a:r>
            <a:r>
              <a:rPr lang="en-US" altLang="zh-TW" sz="1200" dirty="0" err="1">
                <a:solidFill>
                  <a:schemeClr val="accent3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  <a:cs typeface="Arial"/>
              </a:rPr>
              <a:t>JobPosition</a:t>
            </a:r>
            <a:r>
              <a:rPr lang="zh-TW" altLang="en-US" sz="1200" dirty="0">
                <a:solidFill>
                  <a:schemeClr val="accent3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  <a:cs typeface="Arial"/>
              </a:rPr>
              <a:t>）的</a:t>
            </a:r>
            <a:r>
              <a:rPr lang="zh-TW" altLang="en-US" sz="1200" dirty="0">
                <a:solidFill>
                  <a:schemeClr val="accent3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  <a:cs typeface="Arial"/>
                <a:sym typeface="Arial"/>
              </a:rPr>
              <a:t>屬性</a:t>
            </a:r>
            <a:r>
              <a:rPr lang="zh-TW" altLang="en-US" sz="1200" dirty="0">
                <a:solidFill>
                  <a:schemeClr val="accent3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  <a:cs typeface="Arial"/>
              </a:rPr>
              <a:t>：</a:t>
            </a:r>
          </a:p>
          <a:p>
            <a:pPr marL="285750" lvl="1" indent="-285750">
              <a:spcBef>
                <a:spcPts val="0"/>
              </a:spcBef>
              <a:spcAft>
                <a:spcPts val="200"/>
              </a:spcAft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zh-TW" altLang="en-US" sz="1200" dirty="0">
                <a:solidFill>
                  <a:schemeClr val="accent3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  <a:cs typeface="Arial"/>
              </a:rPr>
              <a:t>編號( 唯一性)、名稱</a:t>
            </a:r>
            <a:endParaRPr lang="en-US" altLang="zh-TW" sz="1200" dirty="0">
              <a:solidFill>
                <a:schemeClr val="accent3"/>
              </a:solidFill>
              <a:latin typeface="微軟正黑體 Light" panose="020B0304030504040204" pitchFamily="34" charset="-120"/>
              <a:ea typeface="微軟正黑體 Light" panose="020B0304030504040204" pitchFamily="34" charset="-120"/>
              <a:cs typeface="Arial"/>
            </a:endParaRPr>
          </a:p>
          <a:p>
            <a:pPr marL="285750" lvl="1" indent="-285750" hangingPunct="1">
              <a:spcBef>
                <a:spcPts val="0"/>
              </a:spcBef>
              <a:spcAft>
                <a:spcPts val="200"/>
              </a:spcAft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zh-TW" altLang="en-US" sz="1200" dirty="0">
                <a:solidFill>
                  <a:schemeClr val="accent3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  <a:cs typeface="Arial"/>
              </a:rPr>
              <a:t>區（</a:t>
            </a:r>
            <a:r>
              <a:rPr lang="en-US" altLang="zh-TW" sz="1200" dirty="0">
                <a:solidFill>
                  <a:schemeClr val="accent3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  <a:cs typeface="Arial"/>
              </a:rPr>
              <a:t>District</a:t>
            </a:r>
            <a:r>
              <a:rPr lang="zh-TW" altLang="en-US" sz="1200" dirty="0">
                <a:solidFill>
                  <a:schemeClr val="accent3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  <a:cs typeface="Arial"/>
              </a:rPr>
              <a:t>）的屬性：</a:t>
            </a:r>
          </a:p>
          <a:p>
            <a:pPr marL="285750" lvl="1" indent="-285750" hangingPunct="1">
              <a:spcBef>
                <a:spcPts val="0"/>
              </a:spcBef>
              <a:spcAft>
                <a:spcPts val="200"/>
              </a:spcAft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zh-TW" altLang="en-US" sz="1200" dirty="0">
                <a:solidFill>
                  <a:schemeClr val="accent3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  <a:cs typeface="Arial"/>
              </a:rPr>
              <a:t>編號(唯一性)、名稱</a:t>
            </a:r>
            <a:endParaRPr lang="en-US" altLang="zh-TW" sz="1200" dirty="0">
              <a:solidFill>
                <a:schemeClr val="accent3"/>
              </a:solidFill>
              <a:latin typeface="微軟正黑體 Light" panose="020B0304030504040204" pitchFamily="34" charset="-120"/>
              <a:ea typeface="微軟正黑體 Light" panose="020B0304030504040204" pitchFamily="34" charset="-120"/>
              <a:cs typeface="Arial"/>
            </a:endParaRPr>
          </a:p>
          <a:p>
            <a:pPr marL="285750" lvl="1" indent="-285750" hangingPunct="1">
              <a:spcAft>
                <a:spcPts val="200"/>
              </a:spcAft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zh-TW" altLang="zh-TW" sz="1200" dirty="0">
                <a:solidFill>
                  <a:schemeClr val="accent3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房子（</a:t>
            </a:r>
            <a:r>
              <a:rPr lang="en-US" altLang="zh-TW" sz="1200" dirty="0">
                <a:solidFill>
                  <a:schemeClr val="accent3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Apartment</a:t>
            </a:r>
            <a:r>
              <a:rPr lang="zh-TW" altLang="zh-TW" sz="1200" dirty="0">
                <a:solidFill>
                  <a:schemeClr val="accent3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）的屬：</a:t>
            </a:r>
          </a:p>
          <a:p>
            <a:pPr marL="285750" lvl="1" indent="-285750">
              <a:spcAft>
                <a:spcPts val="200"/>
              </a:spcAft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zh-TW" altLang="en-US" sz="1200" dirty="0">
                <a:solidFill>
                  <a:schemeClr val="accent3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地址(-&gt;路段)、編號(唯一性)、座標、房租、URL</a:t>
            </a:r>
            <a:endParaRPr lang="en-US" altLang="zh-TW" sz="1200" dirty="0">
              <a:solidFill>
                <a:schemeClr val="accent3"/>
              </a:solidFill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  <a:p>
            <a:pPr marL="285750" lvl="1" indent="-285750" hangingPunct="1">
              <a:spcAft>
                <a:spcPts val="200"/>
              </a:spcAft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zh-TW" altLang="en-US" sz="1200" dirty="0">
                <a:solidFill>
                  <a:schemeClr val="accent3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設備</a:t>
            </a:r>
            <a:r>
              <a:rPr lang="zh-TW" altLang="zh-TW" sz="1200" dirty="0">
                <a:solidFill>
                  <a:schemeClr val="accent3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（</a:t>
            </a:r>
            <a:r>
              <a:rPr lang="en-US" altLang="zh-TW" sz="1200" dirty="0">
                <a:solidFill>
                  <a:schemeClr val="accent3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Dev</a:t>
            </a:r>
            <a:r>
              <a:rPr lang="zh-TW" altLang="zh-TW" sz="1200" dirty="0">
                <a:solidFill>
                  <a:schemeClr val="accent3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i</a:t>
            </a:r>
            <a:r>
              <a:rPr lang="en-US" altLang="zh-TW" sz="1200" dirty="0" err="1">
                <a:solidFill>
                  <a:schemeClr val="accent3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ce</a:t>
            </a:r>
            <a:r>
              <a:rPr lang="zh-TW" altLang="zh-TW" sz="1200" dirty="0">
                <a:solidFill>
                  <a:schemeClr val="accent3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）的</a:t>
            </a:r>
            <a:r>
              <a:rPr lang="zh-TW" altLang="en-US" sz="1200" dirty="0">
                <a:solidFill>
                  <a:schemeClr val="accent3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屬性：</a:t>
            </a:r>
            <a:endParaRPr lang="zh-TW" altLang="zh-TW" sz="1200" dirty="0">
              <a:solidFill>
                <a:schemeClr val="accent3"/>
              </a:solidFill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  <a:p>
            <a:pPr marL="285750" lvl="1" indent="-285750" hangingPunct="1">
              <a:spcAft>
                <a:spcPts val="200"/>
              </a:spcAft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zh-TW" altLang="en-US" sz="1200" dirty="0">
                <a:solidFill>
                  <a:schemeClr val="accent3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編號(唯一性)、描述</a:t>
            </a:r>
          </a:p>
          <a:p>
            <a:pPr marL="285750" lvl="1" indent="-285750" hangingPunct="1">
              <a:spcAft>
                <a:spcPts val="200"/>
              </a:spcAft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zh-TW" altLang="zh-TW" sz="1200" dirty="0">
                <a:solidFill>
                  <a:schemeClr val="accent3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房子類型（</a:t>
            </a:r>
            <a:r>
              <a:rPr lang="en-US" altLang="zh-TW" sz="1200" dirty="0" err="1">
                <a:solidFill>
                  <a:schemeClr val="accent3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Apartmen</a:t>
            </a:r>
            <a:r>
              <a:rPr lang="zh-TW" altLang="zh-TW" sz="1200" dirty="0">
                <a:solidFill>
                  <a:schemeClr val="accent3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t</a:t>
            </a:r>
            <a:r>
              <a:rPr lang="en-US" altLang="zh-TW" sz="1200" dirty="0">
                <a:solidFill>
                  <a:schemeClr val="accent3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Device</a:t>
            </a:r>
            <a:r>
              <a:rPr lang="zh-TW" altLang="zh-TW" sz="1200" dirty="0">
                <a:solidFill>
                  <a:schemeClr val="accent3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）</a:t>
            </a:r>
            <a:r>
              <a:rPr lang="zh-TW" altLang="en-US" sz="1200" dirty="0">
                <a:solidFill>
                  <a:schemeClr val="accent3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的屬性：</a:t>
            </a:r>
            <a:endParaRPr lang="zh-TW" altLang="zh-TW" sz="1200" dirty="0">
              <a:solidFill>
                <a:schemeClr val="accent3"/>
              </a:solidFill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  <a:p>
            <a:pPr marL="285750" lvl="1" indent="-285750" hangingPunct="1">
              <a:spcAft>
                <a:spcPts val="200"/>
              </a:spcAft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zh-TW" altLang="en-US" sz="1200" dirty="0">
                <a:solidFill>
                  <a:schemeClr val="accent3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編號( 唯一性)、描述</a:t>
            </a:r>
            <a:endParaRPr lang="en-US" altLang="zh-TW" sz="1200" dirty="0">
              <a:solidFill>
                <a:schemeClr val="accent3"/>
              </a:solidFill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  <a:p>
            <a:pPr marL="285750" lvl="1" indent="-285750" hangingPunct="1">
              <a:spcAft>
                <a:spcPts val="200"/>
              </a:spcAft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zh-TW" altLang="zh-TW" sz="1200" dirty="0">
                <a:solidFill>
                  <a:schemeClr val="accent3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租賃類型（</a:t>
            </a:r>
            <a:r>
              <a:rPr lang="en-US" altLang="zh-TW" sz="1200" dirty="0" err="1">
                <a:solidFill>
                  <a:schemeClr val="accent3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FacilityType</a:t>
            </a:r>
            <a:r>
              <a:rPr lang="zh-TW" altLang="zh-TW" sz="1200" dirty="0">
                <a:solidFill>
                  <a:schemeClr val="accent3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）的</a:t>
            </a:r>
            <a:r>
              <a:rPr lang="zh-TW" altLang="en-US" sz="1200" dirty="0">
                <a:solidFill>
                  <a:schemeClr val="accent3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屬性：</a:t>
            </a:r>
            <a:endParaRPr lang="zh-TW" altLang="zh-TW" sz="1200" dirty="0">
              <a:solidFill>
                <a:schemeClr val="accent3"/>
              </a:solidFill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  <a:p>
            <a:pPr marL="285750" lvl="1" indent="-285750" hangingPunct="1">
              <a:spcAft>
                <a:spcPts val="200"/>
              </a:spcAft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zh-TW" altLang="en-US" sz="1200" dirty="0">
                <a:solidFill>
                  <a:schemeClr val="accent3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編號( 唯一性)、描述</a:t>
            </a:r>
          </a:p>
        </p:txBody>
      </p:sp>
      <p:sp>
        <p:nvSpPr>
          <p:cNvPr id="32" name="文字版面配置區 2">
            <a:extLst>
              <a:ext uri="{FF2B5EF4-FFF2-40B4-BE49-F238E27FC236}">
                <a16:creationId xmlns:a16="http://schemas.microsoft.com/office/drawing/2014/main" id="{0884DDC8-6925-B401-098A-88BAFED26CB6}"/>
              </a:ext>
            </a:extLst>
          </p:cNvPr>
          <p:cNvSpPr txBox="1">
            <a:spLocks/>
          </p:cNvSpPr>
          <p:nvPr/>
        </p:nvSpPr>
        <p:spPr>
          <a:xfrm>
            <a:off x="1341900" y="2571750"/>
            <a:ext cx="3980670" cy="93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Autofit/>
          </a:bodyPr>
          <a:lstStyle>
            <a:lvl1pPr marL="635000" marR="0" indent="-63500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1270000" marR="0" indent="-63500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905000" marR="0" indent="-63500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2540000" marR="0" indent="-63500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3175000" marR="0" indent="-63500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3810000" marR="0" indent="-63500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52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4445000" marR="0" indent="-63500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52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5080000" marR="0" indent="-63500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52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5715000" marR="0" indent="-63500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52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285750" lvl="1" indent="-285750" hangingPunct="1">
              <a:spcBef>
                <a:spcPts val="0"/>
              </a:spcBef>
              <a:buClr>
                <a:schemeClr val="accent6"/>
              </a:buClr>
              <a:buFont typeface="Arial" panose="020B0604020202020204" pitchFamily="34" charset="0"/>
              <a:buChar char="•"/>
            </a:pPr>
            <a:endParaRPr lang="zh-TW" altLang="en-US" sz="1400" dirty="0">
              <a:solidFill>
                <a:schemeClr val="accent3"/>
              </a:solidFill>
              <a:latin typeface="微軟正黑體 Light" panose="020B0304030504040204" pitchFamily="34" charset="-120"/>
              <a:ea typeface="微軟正黑體 Light" panose="020B0304030504040204" pitchFamily="34" charset="-120"/>
              <a:cs typeface="Arial"/>
              <a:sym typeface="Arial"/>
            </a:endParaRPr>
          </a:p>
        </p:txBody>
      </p:sp>
      <p:sp>
        <p:nvSpPr>
          <p:cNvPr id="35" name="文字版面配置區 2">
            <a:extLst>
              <a:ext uri="{FF2B5EF4-FFF2-40B4-BE49-F238E27FC236}">
                <a16:creationId xmlns:a16="http://schemas.microsoft.com/office/drawing/2014/main" id="{4B0096D3-F62C-ECEF-EDC3-3D1600FB1954}"/>
              </a:ext>
            </a:extLst>
          </p:cNvPr>
          <p:cNvSpPr txBox="1">
            <a:spLocks/>
          </p:cNvSpPr>
          <p:nvPr/>
        </p:nvSpPr>
        <p:spPr>
          <a:xfrm>
            <a:off x="4572001" y="1534607"/>
            <a:ext cx="4495800" cy="3390900"/>
          </a:xfrm>
          <a:prstGeom prst="rect">
            <a:avLst/>
          </a:prstGeom>
        </p:spPr>
        <p:txBody>
          <a:bodyPr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lvl="1" indent="-285750" hangingPunct="1">
              <a:spcAft>
                <a:spcPts val="200"/>
              </a:spcAft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zh-TW" altLang="zh-TW" sz="1200" dirty="0">
                <a:solidFill>
                  <a:schemeClr val="accent3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限制（</a:t>
            </a:r>
            <a:r>
              <a:rPr lang="en-US" altLang="zh-TW" sz="1200" dirty="0" err="1">
                <a:solidFill>
                  <a:schemeClr val="accent3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Restr</a:t>
            </a:r>
            <a:r>
              <a:rPr lang="zh-TW" altLang="zh-TW" sz="1200" dirty="0">
                <a:solidFill>
                  <a:schemeClr val="accent3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i</a:t>
            </a:r>
            <a:r>
              <a:rPr lang="en-US" altLang="zh-TW" sz="1200" dirty="0">
                <a:solidFill>
                  <a:schemeClr val="accent3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c</a:t>
            </a:r>
            <a:r>
              <a:rPr lang="zh-TW" altLang="zh-TW" sz="1200" dirty="0">
                <a:solidFill>
                  <a:schemeClr val="accent3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t）</a:t>
            </a:r>
            <a:r>
              <a:rPr lang="zh-TW" altLang="en-US" sz="1200" dirty="0">
                <a:solidFill>
                  <a:schemeClr val="accent3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的屬性：</a:t>
            </a:r>
            <a:endParaRPr lang="zh-TW" altLang="zh-TW" sz="1200" dirty="0">
              <a:solidFill>
                <a:schemeClr val="accent3"/>
              </a:solidFill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  <a:p>
            <a:pPr marL="285750" lvl="1" indent="-285750" hangingPunct="1">
              <a:spcAft>
                <a:spcPts val="200"/>
              </a:spcAft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zh-TW" altLang="en-US" sz="1200" dirty="0">
                <a:solidFill>
                  <a:schemeClr val="accent3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編號( 唯一性)、描述</a:t>
            </a:r>
          </a:p>
          <a:p>
            <a:pPr marL="285750" lvl="1" indent="-285750" hangingPunct="1">
              <a:spcAft>
                <a:spcPts val="200"/>
              </a:spcAft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zh-TW" altLang="en-US" sz="1200" dirty="0">
                <a:solidFill>
                  <a:schemeClr val="accent3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格局類型</a:t>
            </a:r>
            <a:r>
              <a:rPr lang="zh-TW" altLang="zh-TW" sz="1200" dirty="0">
                <a:solidFill>
                  <a:schemeClr val="accent3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（</a:t>
            </a:r>
            <a:r>
              <a:rPr lang="en-US" altLang="zh-TW" sz="1200" dirty="0">
                <a:solidFill>
                  <a:schemeClr val="accent3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R</a:t>
            </a:r>
            <a:r>
              <a:rPr lang="zh-TW" altLang="zh-TW" sz="1200" dirty="0">
                <a:solidFill>
                  <a:schemeClr val="accent3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oo</a:t>
            </a:r>
            <a:r>
              <a:rPr lang="en-US" altLang="zh-TW" sz="1200" dirty="0" err="1">
                <a:solidFill>
                  <a:schemeClr val="accent3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mType</a:t>
            </a:r>
            <a:r>
              <a:rPr lang="zh-TW" altLang="zh-TW" sz="1200" dirty="0">
                <a:solidFill>
                  <a:schemeClr val="accent3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）</a:t>
            </a:r>
            <a:r>
              <a:rPr lang="zh-TW" altLang="en-US" sz="1200" dirty="0">
                <a:solidFill>
                  <a:schemeClr val="accent3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的屬性：</a:t>
            </a:r>
            <a:endParaRPr lang="zh-TW" altLang="zh-TW" sz="1200" dirty="0">
              <a:solidFill>
                <a:schemeClr val="accent3"/>
              </a:solidFill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  <a:p>
            <a:pPr marL="285750" lvl="1" indent="-285750" hangingPunct="1">
              <a:spcAft>
                <a:spcPts val="200"/>
              </a:spcAft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zh-TW" altLang="en-US" sz="1200" dirty="0">
                <a:solidFill>
                  <a:schemeClr val="accent3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編號( 唯一性)、描述</a:t>
            </a:r>
          </a:p>
          <a:p>
            <a:pPr marL="285750" lvl="1" indent="-285750" hangingPunct="1">
              <a:spcAft>
                <a:spcPts val="200"/>
              </a:spcAft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zh-TW" altLang="zh-TW" sz="1200" dirty="0">
                <a:solidFill>
                  <a:schemeClr val="accent3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周遭設施</a:t>
            </a:r>
            <a:r>
              <a:rPr lang="zh-TW" altLang="en-US" sz="1200" dirty="0">
                <a:solidFill>
                  <a:schemeClr val="accent3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類型</a:t>
            </a:r>
            <a:r>
              <a:rPr lang="zh-TW" altLang="zh-TW" sz="1200" dirty="0">
                <a:solidFill>
                  <a:schemeClr val="accent3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（</a:t>
            </a:r>
            <a:r>
              <a:rPr lang="en-US" altLang="zh-TW" sz="1200" dirty="0" err="1">
                <a:solidFill>
                  <a:schemeClr val="accent3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Surr</a:t>
            </a:r>
            <a:r>
              <a:rPr lang="zh-TW" altLang="zh-TW" sz="1200" dirty="0">
                <a:solidFill>
                  <a:schemeClr val="accent3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o</a:t>
            </a:r>
            <a:r>
              <a:rPr lang="en-US" altLang="zh-TW" sz="1200" dirty="0" err="1">
                <a:solidFill>
                  <a:schemeClr val="accent3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unding</a:t>
            </a:r>
            <a:r>
              <a:rPr lang="zh-TW" altLang="en-US" sz="1200" dirty="0">
                <a:solidFill>
                  <a:schemeClr val="accent3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 </a:t>
            </a:r>
            <a:r>
              <a:rPr lang="en-US" altLang="zh-TW" sz="1200" dirty="0" err="1">
                <a:solidFill>
                  <a:schemeClr val="accent3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FacilityType</a:t>
            </a:r>
            <a:r>
              <a:rPr lang="zh-TW" altLang="zh-TW" sz="1200" dirty="0">
                <a:solidFill>
                  <a:schemeClr val="accent3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） </a:t>
            </a:r>
            <a:r>
              <a:rPr lang="zh-TW" altLang="en-US" sz="1200" dirty="0">
                <a:solidFill>
                  <a:schemeClr val="accent3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的屬性：</a:t>
            </a:r>
            <a:endParaRPr lang="zh-TW" altLang="zh-TW" sz="1200" dirty="0">
              <a:solidFill>
                <a:schemeClr val="accent3"/>
              </a:solidFill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  <a:p>
            <a:pPr marL="285750" lvl="1" indent="-285750" hangingPunct="1">
              <a:spcAft>
                <a:spcPts val="200"/>
              </a:spcAft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zh-TW" altLang="en-US" sz="1200" dirty="0">
                <a:solidFill>
                  <a:schemeClr val="accent3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編號( 唯一性)、描述</a:t>
            </a:r>
          </a:p>
          <a:p>
            <a:pPr marL="285750" lvl="1" indent="-285750">
              <a:spcAft>
                <a:spcPts val="200"/>
              </a:spcAft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zh-TW" altLang="en-US" sz="1200" dirty="0">
                <a:solidFill>
                  <a:schemeClr val="accent3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多個</a:t>
            </a:r>
            <a:r>
              <a:rPr lang="en-US" altLang="zh-TW" sz="1200" dirty="0">
                <a:solidFill>
                  <a:schemeClr val="accent3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Job </a:t>
            </a:r>
            <a:r>
              <a:rPr lang="zh-TW" altLang="en-US" sz="1200" dirty="0">
                <a:solidFill>
                  <a:schemeClr val="accent3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有</a:t>
            </a:r>
            <a:r>
              <a:rPr lang="en-US" altLang="zh-TW" sz="1200" dirty="0">
                <a:solidFill>
                  <a:schemeClr val="accent3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 </a:t>
            </a:r>
            <a:r>
              <a:rPr lang="zh-TW" altLang="en-US" sz="1200" dirty="0">
                <a:solidFill>
                  <a:schemeClr val="accent3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多個</a:t>
            </a:r>
            <a:r>
              <a:rPr lang="en-US" altLang="zh-TW" sz="1200" dirty="0">
                <a:solidFill>
                  <a:schemeClr val="accent3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 </a:t>
            </a:r>
            <a:r>
              <a:rPr lang="en-US" altLang="zh-TW" sz="1200" dirty="0" err="1">
                <a:solidFill>
                  <a:schemeClr val="accent3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WorkingHour</a:t>
            </a:r>
            <a:endParaRPr lang="en-US" altLang="zh-TW" sz="1200" dirty="0">
              <a:solidFill>
                <a:schemeClr val="accent3"/>
              </a:solidFill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  <a:p>
            <a:pPr marL="285750" lvl="1" indent="-285750">
              <a:spcAft>
                <a:spcPts val="200"/>
              </a:spcAft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zh-TW" altLang="en-US" sz="1200" dirty="0">
                <a:solidFill>
                  <a:schemeClr val="accent3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多個</a:t>
            </a:r>
            <a:r>
              <a:rPr lang="en-US" altLang="zh-TW" sz="1200" dirty="0">
                <a:solidFill>
                  <a:schemeClr val="accent3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 Job </a:t>
            </a:r>
            <a:r>
              <a:rPr lang="zh-TW" altLang="en-US" sz="1200" dirty="0">
                <a:solidFill>
                  <a:schemeClr val="accent3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屬於</a:t>
            </a:r>
            <a:r>
              <a:rPr lang="en-US" altLang="zh-TW" sz="1200" dirty="0">
                <a:solidFill>
                  <a:schemeClr val="accent3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 </a:t>
            </a:r>
            <a:r>
              <a:rPr lang="zh-TW" altLang="en-US" sz="1200" dirty="0">
                <a:solidFill>
                  <a:schemeClr val="accent3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一個</a:t>
            </a:r>
            <a:r>
              <a:rPr lang="en-US" altLang="zh-TW" sz="1200" dirty="0">
                <a:solidFill>
                  <a:schemeClr val="accent3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 </a:t>
            </a:r>
            <a:r>
              <a:rPr lang="en-US" altLang="zh-TW" sz="1200" dirty="0" err="1">
                <a:solidFill>
                  <a:schemeClr val="accent3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JobPosition</a:t>
            </a:r>
            <a:endParaRPr lang="en-US" altLang="zh-TW" sz="1200" dirty="0">
              <a:solidFill>
                <a:schemeClr val="accent3"/>
              </a:solidFill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  <a:p>
            <a:pPr marL="285750" lvl="1" indent="-285750">
              <a:spcAft>
                <a:spcPts val="200"/>
              </a:spcAft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zh-TW" altLang="en-US" sz="1200" dirty="0">
                <a:solidFill>
                  <a:schemeClr val="accent3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一個</a:t>
            </a:r>
            <a:r>
              <a:rPr lang="en-US" altLang="zh-TW" sz="1200" dirty="0">
                <a:solidFill>
                  <a:schemeClr val="accent3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 District </a:t>
            </a:r>
            <a:r>
              <a:rPr lang="zh-TW" altLang="en-US" sz="1200" dirty="0">
                <a:solidFill>
                  <a:schemeClr val="accent3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位於</a:t>
            </a:r>
            <a:r>
              <a:rPr lang="en-US" altLang="zh-TW" sz="1200" dirty="0">
                <a:solidFill>
                  <a:schemeClr val="accent3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 </a:t>
            </a:r>
            <a:r>
              <a:rPr lang="zh-TW" altLang="en-US" sz="1200" dirty="0">
                <a:solidFill>
                  <a:schemeClr val="accent3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多個</a:t>
            </a:r>
            <a:r>
              <a:rPr lang="en-US" altLang="zh-TW" sz="1200" dirty="0">
                <a:solidFill>
                  <a:schemeClr val="accent3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 Job</a:t>
            </a:r>
            <a:endParaRPr lang="zh-TW" altLang="zh-TW" sz="1200" dirty="0">
              <a:solidFill>
                <a:schemeClr val="accent3"/>
              </a:solidFill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  <a:p>
            <a:pPr marL="285750" lvl="1" indent="-285750">
              <a:spcAft>
                <a:spcPts val="200"/>
              </a:spcAft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zh-TW" altLang="en-US" sz="1200" dirty="0">
                <a:solidFill>
                  <a:schemeClr val="accent3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多個</a:t>
            </a:r>
            <a:r>
              <a:rPr lang="en-US" altLang="zh-TW" sz="1200" dirty="0">
                <a:solidFill>
                  <a:schemeClr val="accent3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 District </a:t>
            </a:r>
            <a:r>
              <a:rPr lang="zh-TW" altLang="en-US" sz="1200" dirty="0">
                <a:solidFill>
                  <a:schemeClr val="accent3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屬於</a:t>
            </a:r>
            <a:r>
              <a:rPr lang="en-US" altLang="zh-TW" sz="1200" dirty="0">
                <a:solidFill>
                  <a:schemeClr val="accent3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 </a:t>
            </a:r>
            <a:r>
              <a:rPr lang="zh-TW" altLang="en-US" sz="1200" dirty="0">
                <a:solidFill>
                  <a:schemeClr val="accent3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多個</a:t>
            </a:r>
            <a:r>
              <a:rPr lang="en-US" altLang="zh-TW" sz="1200" dirty="0">
                <a:solidFill>
                  <a:schemeClr val="accent3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 City</a:t>
            </a:r>
          </a:p>
          <a:p>
            <a:pPr marL="285750" lvl="1" indent="-285750">
              <a:spcAft>
                <a:spcPts val="200"/>
              </a:spcAft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zh-TW" altLang="en-US" sz="1200" dirty="0">
                <a:solidFill>
                  <a:schemeClr val="accent3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一個</a:t>
            </a:r>
            <a:r>
              <a:rPr lang="en-US" altLang="zh-TW" sz="1200" dirty="0">
                <a:solidFill>
                  <a:schemeClr val="accent3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 District </a:t>
            </a:r>
            <a:r>
              <a:rPr lang="zh-TW" altLang="en-US" sz="1200" dirty="0">
                <a:solidFill>
                  <a:schemeClr val="accent3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位於</a:t>
            </a:r>
            <a:r>
              <a:rPr lang="en-US" altLang="zh-TW" sz="1200" dirty="0">
                <a:solidFill>
                  <a:schemeClr val="accent3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 </a:t>
            </a:r>
            <a:r>
              <a:rPr lang="zh-TW" altLang="en-US" sz="1200" dirty="0">
                <a:solidFill>
                  <a:schemeClr val="accent3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多個</a:t>
            </a:r>
            <a:r>
              <a:rPr lang="en-US" altLang="zh-TW" sz="1200" dirty="0">
                <a:solidFill>
                  <a:schemeClr val="accent3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 Apartment</a:t>
            </a:r>
            <a:endParaRPr lang="zh-TW" altLang="zh-TW" sz="1200" dirty="0">
              <a:solidFill>
                <a:schemeClr val="accent3"/>
              </a:solidFill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  <a:p>
            <a:pPr marL="285750" lvl="1" indent="-285750">
              <a:spcAft>
                <a:spcPts val="200"/>
              </a:spcAft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zh-TW" altLang="en-US" sz="1200" dirty="0">
                <a:solidFill>
                  <a:schemeClr val="accent3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多個</a:t>
            </a:r>
            <a:r>
              <a:rPr lang="en-US" altLang="zh-TW" sz="1200" dirty="0">
                <a:solidFill>
                  <a:schemeClr val="accent3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 Apartment </a:t>
            </a:r>
            <a:r>
              <a:rPr lang="zh-TW" altLang="en-US" sz="1200" dirty="0">
                <a:solidFill>
                  <a:schemeClr val="accent3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擁有</a:t>
            </a:r>
            <a:r>
              <a:rPr lang="en-US" altLang="zh-TW" sz="1200" dirty="0">
                <a:solidFill>
                  <a:schemeClr val="accent3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 </a:t>
            </a:r>
            <a:r>
              <a:rPr lang="zh-TW" altLang="en-US" sz="1200" dirty="0">
                <a:solidFill>
                  <a:schemeClr val="accent3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多個</a:t>
            </a:r>
            <a:r>
              <a:rPr lang="en-US" altLang="zh-TW" sz="1200" dirty="0">
                <a:solidFill>
                  <a:schemeClr val="accent3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 Device</a:t>
            </a:r>
          </a:p>
          <a:p>
            <a:pPr marL="285750" lvl="1" indent="-285750">
              <a:spcAft>
                <a:spcPts val="200"/>
              </a:spcAft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zh-TW" altLang="en-US" sz="1200" dirty="0">
                <a:solidFill>
                  <a:schemeClr val="accent3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多個</a:t>
            </a:r>
            <a:r>
              <a:rPr lang="en-US" altLang="zh-TW" sz="1200" dirty="0">
                <a:solidFill>
                  <a:schemeClr val="accent3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 Apartment </a:t>
            </a:r>
            <a:r>
              <a:rPr lang="zh-TW" altLang="en-US" sz="1200" dirty="0">
                <a:solidFill>
                  <a:schemeClr val="accent3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屬於</a:t>
            </a:r>
            <a:r>
              <a:rPr lang="en-US" altLang="zh-TW" sz="1200" dirty="0">
                <a:solidFill>
                  <a:schemeClr val="accent3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 </a:t>
            </a:r>
            <a:r>
              <a:rPr lang="zh-TW" altLang="en-US" sz="1200" dirty="0">
                <a:solidFill>
                  <a:schemeClr val="accent3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一個</a:t>
            </a:r>
            <a:r>
              <a:rPr lang="en-US" altLang="zh-TW" sz="1200" dirty="0">
                <a:solidFill>
                  <a:schemeClr val="accent3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 </a:t>
            </a:r>
            <a:r>
              <a:rPr lang="en-US" altLang="zh-TW" sz="1200" dirty="0" err="1">
                <a:solidFill>
                  <a:schemeClr val="accent3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ApartmentDevice</a:t>
            </a:r>
            <a:r>
              <a:rPr lang="zh-TW" altLang="en-US" sz="1200" dirty="0">
                <a:solidFill>
                  <a:schemeClr val="accent3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、</a:t>
            </a:r>
            <a:r>
              <a:rPr lang="en-US" altLang="zh-TW" sz="1200" dirty="0" err="1">
                <a:solidFill>
                  <a:schemeClr val="accent3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FacilityType</a:t>
            </a:r>
            <a:r>
              <a:rPr lang="zh-TW" altLang="en-US" sz="1200" dirty="0">
                <a:solidFill>
                  <a:schemeClr val="accent3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、</a:t>
            </a:r>
            <a:r>
              <a:rPr lang="en-US" altLang="zh-TW" sz="1200" dirty="0" err="1">
                <a:solidFill>
                  <a:schemeClr val="accent3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RoomType</a:t>
            </a:r>
            <a:endParaRPr lang="en-US" altLang="zh-TW" sz="1200" dirty="0">
              <a:solidFill>
                <a:schemeClr val="accent3"/>
              </a:solidFill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  <a:p>
            <a:pPr marL="285750" lvl="1" indent="-285750">
              <a:spcAft>
                <a:spcPts val="200"/>
              </a:spcAft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zh-TW" altLang="en-US" sz="1200" dirty="0">
                <a:solidFill>
                  <a:schemeClr val="accent3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多個</a:t>
            </a:r>
            <a:r>
              <a:rPr lang="en-US" altLang="zh-TW" sz="1200" dirty="0">
                <a:solidFill>
                  <a:schemeClr val="accent3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 Apartment </a:t>
            </a:r>
            <a:r>
              <a:rPr lang="zh-TW" altLang="en-US" sz="1200" dirty="0">
                <a:solidFill>
                  <a:schemeClr val="accent3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有</a:t>
            </a:r>
            <a:r>
              <a:rPr lang="en-US" altLang="zh-TW" sz="1200" dirty="0">
                <a:solidFill>
                  <a:schemeClr val="accent3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 </a:t>
            </a:r>
            <a:r>
              <a:rPr lang="zh-TW" altLang="en-US" sz="1200" dirty="0">
                <a:solidFill>
                  <a:schemeClr val="accent3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多個</a:t>
            </a:r>
            <a:r>
              <a:rPr lang="en-US" altLang="zh-TW" sz="1200" dirty="0">
                <a:solidFill>
                  <a:schemeClr val="accent3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 Restrict</a:t>
            </a:r>
          </a:p>
          <a:p>
            <a:pPr marL="285750" lvl="1" indent="-285750">
              <a:spcAft>
                <a:spcPts val="200"/>
              </a:spcAft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en-US" altLang="zh-TW" sz="1200" dirty="0">
                <a:solidFill>
                  <a:schemeClr val="accent3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Apartment </a:t>
            </a:r>
            <a:r>
              <a:rPr lang="zh-TW" altLang="en-US" sz="1200" dirty="0">
                <a:solidFill>
                  <a:schemeClr val="accent3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會有</a:t>
            </a:r>
            <a:r>
              <a:rPr lang="en-US" altLang="zh-TW" sz="1200" dirty="0">
                <a:solidFill>
                  <a:schemeClr val="accent3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 </a:t>
            </a:r>
            <a:r>
              <a:rPr lang="en-US" altLang="zh-TW" sz="1200" dirty="0" err="1">
                <a:solidFill>
                  <a:schemeClr val="accent3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SurroundingFacility</a:t>
            </a:r>
            <a:endParaRPr lang="en-US" altLang="zh-TW" sz="1200" dirty="0">
              <a:solidFill>
                <a:schemeClr val="accent3"/>
              </a:solidFill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  <a:p>
            <a:pPr marL="285750" lvl="1" indent="-285750">
              <a:spcAft>
                <a:spcPts val="200"/>
              </a:spcAft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zh-TW" altLang="en-US" sz="1200" dirty="0">
                <a:solidFill>
                  <a:schemeClr val="accent3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多個</a:t>
            </a:r>
            <a:r>
              <a:rPr lang="en-US" altLang="zh-TW" sz="1200" dirty="0">
                <a:solidFill>
                  <a:schemeClr val="accent3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 </a:t>
            </a:r>
            <a:r>
              <a:rPr lang="en-US" altLang="zh-TW" sz="1200" dirty="0" err="1">
                <a:solidFill>
                  <a:schemeClr val="accent3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SurroundingFacility</a:t>
            </a:r>
            <a:r>
              <a:rPr lang="en-US" altLang="zh-TW" sz="1200" dirty="0">
                <a:solidFill>
                  <a:schemeClr val="accent3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 </a:t>
            </a:r>
            <a:r>
              <a:rPr lang="zh-TW" altLang="en-US" sz="1200" dirty="0">
                <a:solidFill>
                  <a:schemeClr val="accent3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屬於</a:t>
            </a:r>
            <a:r>
              <a:rPr lang="en-US" altLang="zh-TW" sz="1200" dirty="0">
                <a:solidFill>
                  <a:schemeClr val="accent3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 </a:t>
            </a:r>
            <a:r>
              <a:rPr lang="zh-TW" altLang="en-US" sz="1200" dirty="0">
                <a:solidFill>
                  <a:schemeClr val="accent3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一種</a:t>
            </a:r>
            <a:r>
              <a:rPr lang="en-US" altLang="zh-TW" sz="1200" dirty="0">
                <a:solidFill>
                  <a:schemeClr val="accent3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 </a:t>
            </a:r>
            <a:r>
              <a:rPr lang="zh-TW" altLang="en-US" sz="1200" dirty="0">
                <a:solidFill>
                  <a:schemeClr val="accent3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周遭設施類型</a:t>
            </a:r>
            <a:endParaRPr lang="zh-TW" altLang="zh-TW" sz="1200" dirty="0">
              <a:solidFill>
                <a:schemeClr val="accent3"/>
              </a:solidFill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218318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5">
            <a:extLst>
              <a:ext uri="{FF2B5EF4-FFF2-40B4-BE49-F238E27FC236}">
                <a16:creationId xmlns:a16="http://schemas.microsoft.com/office/drawing/2014/main" id="{B160F906-1E42-1D0C-550F-54AC57A422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50" y="539500"/>
            <a:ext cx="7717500" cy="539400"/>
          </a:xfrm>
        </p:spPr>
        <p:txBody>
          <a:bodyPr/>
          <a:lstStyle/>
          <a:p>
            <a:r>
              <a:rPr lang="en-US" dirty="0">
                <a:latin typeface="DM Serif Display" pitchFamily="2" charset="0"/>
                <a:ea typeface="微軟正黑體 Light" panose="020B0304030504040204" pitchFamily="34" charset="-120"/>
              </a:rPr>
              <a:t>ERD(entity-relationship diagram)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A7B4C1A9-D2B0-3C1E-5F47-6429660F72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250" y="1392295"/>
            <a:ext cx="7653510" cy="326771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429597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5">
            <a:extLst>
              <a:ext uri="{FF2B5EF4-FFF2-40B4-BE49-F238E27FC236}">
                <a16:creationId xmlns:a16="http://schemas.microsoft.com/office/drawing/2014/main" id="{B160F906-1E42-1D0C-550F-54AC57A422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50" y="539500"/>
            <a:ext cx="7717500" cy="539400"/>
          </a:xfrm>
        </p:spPr>
        <p:txBody>
          <a:bodyPr/>
          <a:lstStyle/>
          <a:p>
            <a:r>
              <a:rPr lang="en-US" dirty="0">
                <a:latin typeface="DM Serif Display" pitchFamily="2" charset="0"/>
                <a:ea typeface="微軟正黑體 Light" panose="020B0304030504040204" pitchFamily="34" charset="-120"/>
              </a:rPr>
              <a:t>Relational Schema-Job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159261BB-7D85-D59B-0F1B-AD1D403D2E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251" y="1417320"/>
            <a:ext cx="7630649" cy="318668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484327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5">
            <a:extLst>
              <a:ext uri="{FF2B5EF4-FFF2-40B4-BE49-F238E27FC236}">
                <a16:creationId xmlns:a16="http://schemas.microsoft.com/office/drawing/2014/main" id="{B160F906-1E42-1D0C-550F-54AC57A422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50" y="539500"/>
            <a:ext cx="7717500" cy="539400"/>
          </a:xfrm>
        </p:spPr>
        <p:txBody>
          <a:bodyPr/>
          <a:lstStyle/>
          <a:p>
            <a:r>
              <a:rPr lang="en-US" dirty="0">
                <a:latin typeface="DM Serif Display" pitchFamily="2" charset="0"/>
                <a:ea typeface="微軟正黑體 Light" panose="020B0304030504040204" pitchFamily="34" charset="-120"/>
              </a:rPr>
              <a:t>Relational Schema-Apartment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B0D9BE8-19D5-6326-FE7F-7F130D2151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310" y="1330522"/>
            <a:ext cx="7546829" cy="345483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241542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1" name="Google Shape;1091;p44"/>
          <p:cNvSpPr txBox="1">
            <a:spLocks noGrp="1"/>
          </p:cNvSpPr>
          <p:nvPr>
            <p:ph type="title"/>
          </p:nvPr>
        </p:nvSpPr>
        <p:spPr>
          <a:xfrm>
            <a:off x="713249" y="488357"/>
            <a:ext cx="7717500" cy="53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ea typeface="微軟正黑體 Light" panose="020B0304030504040204" pitchFamily="34" charset="-120"/>
              </a:rPr>
              <a:t>Website</a:t>
            </a:r>
            <a:endParaRPr dirty="0">
              <a:ea typeface="微軟正黑體 Light" panose="020B0304030504040204" pitchFamily="34" charset="-120"/>
            </a:endParaRPr>
          </a:p>
        </p:txBody>
      </p:sp>
      <p:pic>
        <p:nvPicPr>
          <p:cNvPr id="3" name="圖片 2">
            <a:hlinkClick r:id="rId3"/>
            <a:extLst>
              <a:ext uri="{FF2B5EF4-FFF2-40B4-BE49-F238E27FC236}">
                <a16:creationId xmlns:a16="http://schemas.microsoft.com/office/drawing/2014/main" id="{E9CB69E5-0356-A0A7-CFCA-D81EF27E8F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5551" y="1966327"/>
            <a:ext cx="1752895" cy="1752895"/>
          </a:xfrm>
          <a:prstGeom prst="rect">
            <a:avLst/>
          </a:prstGeom>
        </p:spPr>
      </p:pic>
      <p:sp>
        <p:nvSpPr>
          <p:cNvPr id="5" name="Google Shape;1115;p44">
            <a:extLst>
              <a:ext uri="{FF2B5EF4-FFF2-40B4-BE49-F238E27FC236}">
                <a16:creationId xmlns:a16="http://schemas.microsoft.com/office/drawing/2014/main" id="{16E88A91-C8EB-F2AE-A08C-E15A94598D76}"/>
              </a:ext>
            </a:extLst>
          </p:cNvPr>
          <p:cNvSpPr txBox="1"/>
          <p:nvPr/>
        </p:nvSpPr>
        <p:spPr>
          <a:xfrm>
            <a:off x="3350100" y="3778695"/>
            <a:ext cx="2443800" cy="44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1600" dirty="0">
                <a:solidFill>
                  <a:schemeClr val="dk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  <a:cs typeface="Actor"/>
                <a:sym typeface="Actor"/>
              </a:rPr>
              <a:t>https://live-in.vercel.app</a:t>
            </a:r>
            <a:endParaRPr sz="1600" dirty="0">
              <a:solidFill>
                <a:schemeClr val="dk1"/>
              </a:solidFill>
              <a:latin typeface="微軟正黑體 Light" panose="020B0304030504040204" pitchFamily="34" charset="-120"/>
              <a:ea typeface="微軟正黑體 Light" panose="020B0304030504040204" pitchFamily="34" charset="-120"/>
              <a:cs typeface="Actor"/>
              <a:sym typeface="Actor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1" name="Google Shape;1091;p44"/>
          <p:cNvSpPr txBox="1">
            <a:spLocks noGrp="1"/>
          </p:cNvSpPr>
          <p:nvPr>
            <p:ph type="title"/>
          </p:nvPr>
        </p:nvSpPr>
        <p:spPr>
          <a:xfrm>
            <a:off x="713249" y="488357"/>
            <a:ext cx="7717500" cy="53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ea typeface="微軟正黑體 Light" panose="020B0304030504040204" pitchFamily="34" charset="-120"/>
              </a:rPr>
              <a:t>Source Code</a:t>
            </a:r>
            <a:endParaRPr dirty="0">
              <a:ea typeface="微軟正黑體 Light" panose="020B0304030504040204" pitchFamily="34" charset="-120"/>
            </a:endParaRPr>
          </a:p>
        </p:txBody>
      </p:sp>
      <p:grpSp>
        <p:nvGrpSpPr>
          <p:cNvPr id="1092" name="Google Shape;1092;p44"/>
          <p:cNvGrpSpPr/>
          <p:nvPr/>
        </p:nvGrpSpPr>
        <p:grpSpPr>
          <a:xfrm>
            <a:off x="713225" y="1466088"/>
            <a:ext cx="3104425" cy="931825"/>
            <a:chOff x="713225" y="1466088"/>
            <a:chExt cx="3104425" cy="931825"/>
          </a:xfrm>
        </p:grpSpPr>
        <p:sp>
          <p:nvSpPr>
            <p:cNvPr id="1093" name="Google Shape;1093;p44"/>
            <p:cNvSpPr txBox="1"/>
            <p:nvPr/>
          </p:nvSpPr>
          <p:spPr>
            <a:xfrm>
              <a:off x="3157050" y="1703550"/>
              <a:ext cx="660600" cy="45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chemeClr val="dk1"/>
                  </a:solidFill>
                  <a:latin typeface="微軟正黑體 Light" panose="020B0304030504040204" pitchFamily="34" charset="-120"/>
                  <a:ea typeface="微軟正黑體 Light" panose="020B0304030504040204" pitchFamily="34" charset="-120"/>
                  <a:cs typeface="DM Serif Display"/>
                  <a:sym typeface="DM Serif Display"/>
                </a:rPr>
                <a:t>01</a:t>
              </a:r>
              <a:endParaRPr sz="2600">
                <a:solidFill>
                  <a:schemeClr val="dk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  <a:cs typeface="DM Serif Display"/>
                <a:sym typeface="DM Serif Display"/>
              </a:endParaRPr>
            </a:p>
          </p:txBody>
        </p:sp>
        <p:grpSp>
          <p:nvGrpSpPr>
            <p:cNvPr id="1094" name="Google Shape;1094;p44"/>
            <p:cNvGrpSpPr/>
            <p:nvPr/>
          </p:nvGrpSpPr>
          <p:grpSpPr>
            <a:xfrm>
              <a:off x="713225" y="1466088"/>
              <a:ext cx="2774124" cy="931825"/>
              <a:chOff x="713225" y="1481200"/>
              <a:chExt cx="2774124" cy="931825"/>
            </a:xfrm>
          </p:grpSpPr>
          <p:sp>
            <p:nvSpPr>
              <p:cNvPr id="1095" name="Google Shape;1095;p44"/>
              <p:cNvSpPr txBox="1"/>
              <p:nvPr/>
            </p:nvSpPr>
            <p:spPr>
              <a:xfrm>
                <a:off x="713238" y="1481200"/>
                <a:ext cx="2774111" cy="240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600" dirty="0">
                    <a:solidFill>
                      <a:schemeClr val="dk1"/>
                    </a:solidFill>
                    <a:latin typeface="DM Serif Display" pitchFamily="2" charset="0"/>
                    <a:ea typeface="微軟正黑體 Light" panose="020B0304030504040204" pitchFamily="34" charset="-120"/>
                    <a:cs typeface="DM Serif Display"/>
                    <a:sym typeface="DM Serif Display"/>
                  </a:rPr>
                  <a:t>l</a:t>
                </a:r>
                <a:r>
                  <a:rPr lang="en" sz="2600" dirty="0">
                    <a:solidFill>
                      <a:schemeClr val="dk1"/>
                    </a:solidFill>
                    <a:latin typeface="DM Serif Display" pitchFamily="2" charset="0"/>
                    <a:ea typeface="微軟正黑體 Light" panose="020B0304030504040204" pitchFamily="34" charset="-120"/>
                    <a:cs typeface="DM Serif Display"/>
                    <a:sym typeface="DM Serif Display"/>
                  </a:rPr>
                  <a:t>ive-in-frontend</a:t>
                </a:r>
                <a:endParaRPr sz="2600" dirty="0">
                  <a:solidFill>
                    <a:schemeClr val="dk1"/>
                  </a:solidFill>
                  <a:latin typeface="DM Serif Display" pitchFamily="2" charset="0"/>
                  <a:ea typeface="微軟正黑體 Light" panose="020B0304030504040204" pitchFamily="34" charset="-120"/>
                  <a:cs typeface="DM Serif Display"/>
                  <a:sym typeface="DM Serif Display"/>
                </a:endParaRPr>
              </a:p>
            </p:txBody>
          </p:sp>
          <p:sp>
            <p:nvSpPr>
              <p:cNvPr id="1096" name="Google Shape;1096;p44"/>
              <p:cNvSpPr txBox="1"/>
              <p:nvPr/>
            </p:nvSpPr>
            <p:spPr>
              <a:xfrm>
                <a:off x="713225" y="1728425"/>
                <a:ext cx="2443800" cy="684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altLang="en-US" sz="1600" dirty="0">
                    <a:solidFill>
                      <a:schemeClr val="dk1"/>
                    </a:solidFill>
                    <a:latin typeface="微軟正黑體 Light" panose="020B0304030504040204" pitchFamily="34" charset="-120"/>
                    <a:ea typeface="微軟正黑體 Light" panose="020B0304030504040204" pitchFamily="34" charset="-120"/>
                    <a:cs typeface="Actor"/>
                    <a:sym typeface="Actor"/>
                  </a:rPr>
                  <a:t>網頁程式碼</a:t>
                </a:r>
                <a:endParaRPr sz="1600" dirty="0">
                  <a:solidFill>
                    <a:schemeClr val="dk1"/>
                  </a:solidFill>
                  <a:latin typeface="微軟正黑體 Light" panose="020B0304030504040204" pitchFamily="34" charset="-120"/>
                  <a:ea typeface="微軟正黑體 Light" panose="020B0304030504040204" pitchFamily="34" charset="-120"/>
                  <a:cs typeface="Actor"/>
                  <a:sym typeface="Actor"/>
                </a:endParaRPr>
              </a:p>
            </p:txBody>
          </p:sp>
        </p:grpSp>
      </p:grpSp>
      <p:cxnSp>
        <p:nvCxnSpPr>
          <p:cNvPr id="1097" name="Google Shape;1097;p44"/>
          <p:cNvCxnSpPr>
            <a:cxnSpLocks/>
            <a:stCxn id="1093" idx="2"/>
          </p:cNvCxnSpPr>
          <p:nvPr/>
        </p:nvCxnSpPr>
        <p:spPr>
          <a:xfrm rot="-5400000" flipH="1">
            <a:off x="3431850" y="2215950"/>
            <a:ext cx="252600" cy="141600"/>
          </a:xfrm>
          <a:prstGeom prst="bentConnector2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99" name="Google Shape;1099;p44"/>
          <p:cNvCxnSpPr>
            <a:cxnSpLocks/>
            <a:stCxn id="1100" idx="0"/>
          </p:cNvCxnSpPr>
          <p:nvPr/>
        </p:nvCxnSpPr>
        <p:spPr>
          <a:xfrm rot="-5400000">
            <a:off x="3431700" y="3564100"/>
            <a:ext cx="252900" cy="141600"/>
          </a:xfrm>
          <a:prstGeom prst="bentConnector2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02" name="Google Shape;1102;p44"/>
          <p:cNvCxnSpPr>
            <a:cxnSpLocks/>
            <a:stCxn id="1103" idx="2"/>
          </p:cNvCxnSpPr>
          <p:nvPr/>
        </p:nvCxnSpPr>
        <p:spPr>
          <a:xfrm rot="5400000">
            <a:off x="5459425" y="2215950"/>
            <a:ext cx="252600" cy="141600"/>
          </a:xfrm>
          <a:prstGeom prst="bentConnector2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08" name="Google Shape;1108;p44"/>
          <p:cNvGrpSpPr/>
          <p:nvPr/>
        </p:nvGrpSpPr>
        <p:grpSpPr>
          <a:xfrm>
            <a:off x="5326225" y="1466088"/>
            <a:ext cx="3104525" cy="931825"/>
            <a:chOff x="5326225" y="1466088"/>
            <a:chExt cx="3104525" cy="931825"/>
          </a:xfrm>
        </p:grpSpPr>
        <p:grpSp>
          <p:nvGrpSpPr>
            <p:cNvPr id="1109" name="Google Shape;1109;p44"/>
            <p:cNvGrpSpPr/>
            <p:nvPr/>
          </p:nvGrpSpPr>
          <p:grpSpPr>
            <a:xfrm>
              <a:off x="5827776" y="1466088"/>
              <a:ext cx="2602974" cy="931825"/>
              <a:chOff x="5827776" y="1481200"/>
              <a:chExt cx="2602974" cy="931825"/>
            </a:xfrm>
          </p:grpSpPr>
          <p:sp>
            <p:nvSpPr>
              <p:cNvPr id="1110" name="Google Shape;1110;p44"/>
              <p:cNvSpPr txBox="1"/>
              <p:nvPr/>
            </p:nvSpPr>
            <p:spPr>
              <a:xfrm>
                <a:off x="5827776" y="1481200"/>
                <a:ext cx="2602850" cy="240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600" dirty="0">
                    <a:solidFill>
                      <a:schemeClr val="dk1"/>
                    </a:solidFill>
                    <a:latin typeface="DM Serif Display" pitchFamily="2" charset="0"/>
                    <a:ea typeface="微軟正黑體 Light" panose="020B0304030504040204" pitchFamily="34" charset="-120"/>
                    <a:cs typeface="DM Serif Display"/>
                    <a:sym typeface="DM Serif Display"/>
                  </a:rPr>
                  <a:t>l</a:t>
                </a:r>
                <a:r>
                  <a:rPr lang="en" sz="2600" dirty="0">
                    <a:solidFill>
                      <a:schemeClr val="dk1"/>
                    </a:solidFill>
                    <a:latin typeface="DM Serif Display" pitchFamily="2" charset="0"/>
                    <a:ea typeface="微軟正黑體 Light" panose="020B0304030504040204" pitchFamily="34" charset="-120"/>
                    <a:cs typeface="DM Serif Display"/>
                    <a:sym typeface="DM Serif Display"/>
                  </a:rPr>
                  <a:t>ive-in-backend</a:t>
                </a:r>
                <a:endParaRPr sz="2600" dirty="0">
                  <a:solidFill>
                    <a:schemeClr val="dk1"/>
                  </a:solidFill>
                  <a:latin typeface="DM Serif Display" pitchFamily="2" charset="0"/>
                  <a:ea typeface="微軟正黑體 Light" panose="020B0304030504040204" pitchFamily="34" charset="-120"/>
                  <a:cs typeface="DM Serif Display"/>
                  <a:sym typeface="DM Serif Display"/>
                </a:endParaRPr>
              </a:p>
            </p:txBody>
          </p:sp>
          <p:sp>
            <p:nvSpPr>
              <p:cNvPr id="1111" name="Google Shape;1111;p44"/>
              <p:cNvSpPr txBox="1"/>
              <p:nvPr/>
            </p:nvSpPr>
            <p:spPr>
              <a:xfrm>
                <a:off x="5986950" y="1728425"/>
                <a:ext cx="2443800" cy="684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altLang="en-US" sz="1600" dirty="0">
                    <a:solidFill>
                      <a:schemeClr val="dk1"/>
                    </a:solidFill>
                    <a:latin typeface="微軟正黑體 Light" panose="020B0304030504040204" pitchFamily="34" charset="-120"/>
                    <a:ea typeface="微軟正黑體 Light" panose="020B0304030504040204" pitchFamily="34" charset="-120"/>
                    <a:cs typeface="Actor"/>
                    <a:sym typeface="Actor"/>
                  </a:rPr>
                  <a:t>後端程式碼</a:t>
                </a:r>
                <a:endParaRPr sz="1600" dirty="0">
                  <a:solidFill>
                    <a:schemeClr val="dk1"/>
                  </a:solidFill>
                  <a:latin typeface="微軟正黑體 Light" panose="020B0304030504040204" pitchFamily="34" charset="-120"/>
                  <a:ea typeface="微軟正黑體 Light" panose="020B0304030504040204" pitchFamily="34" charset="-120"/>
                  <a:cs typeface="Actor"/>
                  <a:sym typeface="Actor"/>
                </a:endParaRPr>
              </a:p>
            </p:txBody>
          </p:sp>
        </p:grpSp>
        <p:sp>
          <p:nvSpPr>
            <p:cNvPr id="1103" name="Google Shape;1103;p44"/>
            <p:cNvSpPr txBox="1"/>
            <p:nvPr/>
          </p:nvSpPr>
          <p:spPr>
            <a:xfrm>
              <a:off x="5326225" y="1703550"/>
              <a:ext cx="660600" cy="45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chemeClr val="dk1"/>
                  </a:solidFill>
                  <a:latin typeface="微軟正黑體 Light" panose="020B0304030504040204" pitchFamily="34" charset="-120"/>
                  <a:ea typeface="微軟正黑體 Light" panose="020B0304030504040204" pitchFamily="34" charset="-120"/>
                  <a:cs typeface="DM Serif Display"/>
                  <a:sym typeface="DM Serif Display"/>
                </a:rPr>
                <a:t>02</a:t>
              </a:r>
              <a:endParaRPr sz="2600">
                <a:solidFill>
                  <a:schemeClr val="dk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  <a:cs typeface="DM Serif Display"/>
                <a:sym typeface="DM Serif Display"/>
              </a:endParaRPr>
            </a:p>
          </p:txBody>
        </p:sp>
      </p:grpSp>
      <p:grpSp>
        <p:nvGrpSpPr>
          <p:cNvPr id="1112" name="Google Shape;1112;p44"/>
          <p:cNvGrpSpPr/>
          <p:nvPr/>
        </p:nvGrpSpPr>
        <p:grpSpPr>
          <a:xfrm>
            <a:off x="713225" y="3525983"/>
            <a:ext cx="3104425" cy="927644"/>
            <a:chOff x="713225" y="3525983"/>
            <a:chExt cx="3104425" cy="927644"/>
          </a:xfrm>
        </p:grpSpPr>
        <p:grpSp>
          <p:nvGrpSpPr>
            <p:cNvPr id="1113" name="Google Shape;1113;p44"/>
            <p:cNvGrpSpPr/>
            <p:nvPr/>
          </p:nvGrpSpPr>
          <p:grpSpPr>
            <a:xfrm>
              <a:off x="713225" y="3525983"/>
              <a:ext cx="2443814" cy="927644"/>
              <a:chOff x="713225" y="3921808"/>
              <a:chExt cx="2443814" cy="927644"/>
            </a:xfrm>
          </p:grpSpPr>
          <p:sp>
            <p:nvSpPr>
              <p:cNvPr id="1114" name="Google Shape;1114;p44"/>
              <p:cNvSpPr txBox="1"/>
              <p:nvPr/>
            </p:nvSpPr>
            <p:spPr>
              <a:xfrm>
                <a:off x="713239" y="3921808"/>
                <a:ext cx="2443800" cy="243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600" dirty="0">
                    <a:solidFill>
                      <a:schemeClr val="dk1"/>
                    </a:solidFill>
                    <a:latin typeface="DM Serif Display" pitchFamily="2" charset="0"/>
                    <a:ea typeface="微軟正黑體 Light" panose="020B0304030504040204" pitchFamily="34" charset="-120"/>
                    <a:cs typeface="DM Serif Display"/>
                    <a:sym typeface="DM Serif Display"/>
                  </a:rPr>
                  <a:t>l</a:t>
                </a:r>
                <a:r>
                  <a:rPr lang="en" sz="2600" dirty="0">
                    <a:solidFill>
                      <a:schemeClr val="dk1"/>
                    </a:solidFill>
                    <a:latin typeface="DM Serif Display" pitchFamily="2" charset="0"/>
                    <a:ea typeface="微軟正黑體 Light" panose="020B0304030504040204" pitchFamily="34" charset="-120"/>
                    <a:cs typeface="DM Serif Display"/>
                    <a:sym typeface="DM Serif Display"/>
                  </a:rPr>
                  <a:t>ive-in-crawler</a:t>
                </a:r>
                <a:endParaRPr sz="2600" dirty="0">
                  <a:solidFill>
                    <a:schemeClr val="dk1"/>
                  </a:solidFill>
                  <a:latin typeface="DM Serif Display" pitchFamily="2" charset="0"/>
                  <a:ea typeface="微軟正黑體 Light" panose="020B0304030504040204" pitchFamily="34" charset="-120"/>
                  <a:cs typeface="DM Serif Display"/>
                  <a:sym typeface="DM Serif Display"/>
                </a:endParaRPr>
              </a:p>
            </p:txBody>
          </p:sp>
          <p:sp>
            <p:nvSpPr>
              <p:cNvPr id="1115" name="Google Shape;1115;p44"/>
              <p:cNvSpPr txBox="1"/>
              <p:nvPr/>
            </p:nvSpPr>
            <p:spPr>
              <a:xfrm>
                <a:off x="713225" y="4164851"/>
                <a:ext cx="2443800" cy="684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altLang="en-US" sz="1600" dirty="0">
                    <a:solidFill>
                      <a:schemeClr val="dk1"/>
                    </a:solidFill>
                    <a:latin typeface="微軟正黑體 Light" panose="020B0304030504040204" pitchFamily="34" charset="-120"/>
                    <a:ea typeface="微軟正黑體 Light" panose="020B0304030504040204" pitchFamily="34" charset="-120"/>
                    <a:cs typeface="Actor"/>
                    <a:sym typeface="Actor"/>
                  </a:rPr>
                  <a:t>爬蟲程式碼</a:t>
                </a:r>
                <a:endParaRPr sz="1600" dirty="0">
                  <a:solidFill>
                    <a:schemeClr val="dk1"/>
                  </a:solidFill>
                  <a:latin typeface="微軟正黑體 Light" panose="020B0304030504040204" pitchFamily="34" charset="-120"/>
                  <a:ea typeface="微軟正黑體 Light" panose="020B0304030504040204" pitchFamily="34" charset="-120"/>
                  <a:cs typeface="Actor"/>
                  <a:sym typeface="Actor"/>
                </a:endParaRPr>
              </a:p>
            </p:txBody>
          </p:sp>
        </p:grpSp>
        <p:sp>
          <p:nvSpPr>
            <p:cNvPr id="1100" name="Google Shape;1100;p44"/>
            <p:cNvSpPr txBox="1"/>
            <p:nvPr/>
          </p:nvSpPr>
          <p:spPr>
            <a:xfrm>
              <a:off x="3157050" y="3761350"/>
              <a:ext cx="660600" cy="45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chemeClr val="dk1"/>
                  </a:solidFill>
                  <a:latin typeface="微軟正黑體 Light" panose="020B0304030504040204" pitchFamily="34" charset="-120"/>
                  <a:ea typeface="微軟正黑體 Light" panose="020B0304030504040204" pitchFamily="34" charset="-120"/>
                  <a:cs typeface="DM Serif Display"/>
                  <a:sym typeface="DM Serif Display"/>
                </a:rPr>
                <a:t>04</a:t>
              </a:r>
              <a:endParaRPr sz="2600">
                <a:solidFill>
                  <a:schemeClr val="dk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  <a:cs typeface="DM Serif Display"/>
                <a:sym typeface="DM Serif Display"/>
              </a:endParaRPr>
            </a:p>
          </p:txBody>
        </p:sp>
      </p:grpSp>
      <p:grpSp>
        <p:nvGrpSpPr>
          <p:cNvPr id="1116" name="Google Shape;1116;p44"/>
          <p:cNvGrpSpPr/>
          <p:nvPr/>
        </p:nvGrpSpPr>
        <p:grpSpPr>
          <a:xfrm>
            <a:off x="5326225" y="3437113"/>
            <a:ext cx="3409343" cy="1016516"/>
            <a:chOff x="5326225" y="3437113"/>
            <a:chExt cx="3104525" cy="1016516"/>
          </a:xfrm>
        </p:grpSpPr>
        <p:grpSp>
          <p:nvGrpSpPr>
            <p:cNvPr id="1117" name="Google Shape;1117;p44"/>
            <p:cNvGrpSpPr/>
            <p:nvPr/>
          </p:nvGrpSpPr>
          <p:grpSpPr>
            <a:xfrm>
              <a:off x="5717062" y="3437113"/>
              <a:ext cx="2713688" cy="1016516"/>
              <a:chOff x="5717062" y="3832938"/>
              <a:chExt cx="2713688" cy="1016516"/>
            </a:xfrm>
          </p:grpSpPr>
          <p:sp>
            <p:nvSpPr>
              <p:cNvPr id="1118" name="Google Shape;1118;p44"/>
              <p:cNvSpPr txBox="1"/>
              <p:nvPr/>
            </p:nvSpPr>
            <p:spPr>
              <a:xfrm>
                <a:off x="5717062" y="3832938"/>
                <a:ext cx="2713564" cy="33187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600" dirty="0">
                    <a:solidFill>
                      <a:schemeClr val="dk1"/>
                    </a:solidFill>
                    <a:latin typeface="DM Serif Display" pitchFamily="2" charset="0"/>
                    <a:ea typeface="微軟正黑體 Light" panose="020B0304030504040204" pitchFamily="34" charset="-120"/>
                    <a:cs typeface="DM Serif Display"/>
                    <a:sym typeface="DM Serif Display"/>
                  </a:rPr>
                  <a:t>l</a:t>
                </a:r>
                <a:r>
                  <a:rPr lang="en" sz="2600" dirty="0">
                    <a:solidFill>
                      <a:schemeClr val="dk1"/>
                    </a:solidFill>
                    <a:latin typeface="DM Serif Display" pitchFamily="2" charset="0"/>
                    <a:ea typeface="微軟正黑體 Light" panose="020B0304030504040204" pitchFamily="34" charset="-120"/>
                    <a:cs typeface="DM Serif Display"/>
                    <a:sym typeface="DM Serif Display"/>
                  </a:rPr>
                  <a:t>ive-in-mobile-app</a:t>
                </a:r>
                <a:endParaRPr sz="2600" dirty="0">
                  <a:solidFill>
                    <a:schemeClr val="dk1"/>
                  </a:solidFill>
                  <a:latin typeface="DM Serif Display" pitchFamily="2" charset="0"/>
                  <a:ea typeface="微軟正黑體 Light" panose="020B0304030504040204" pitchFamily="34" charset="-120"/>
                  <a:cs typeface="DM Serif Display"/>
                  <a:sym typeface="DM Serif Display"/>
                </a:endParaRPr>
              </a:p>
            </p:txBody>
          </p:sp>
          <p:sp>
            <p:nvSpPr>
              <p:cNvPr id="1119" name="Google Shape;1119;p44"/>
              <p:cNvSpPr txBox="1"/>
              <p:nvPr/>
            </p:nvSpPr>
            <p:spPr>
              <a:xfrm>
                <a:off x="5986950" y="4164854"/>
                <a:ext cx="2443800" cy="684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altLang="en-US" sz="1600" dirty="0">
                    <a:solidFill>
                      <a:schemeClr val="dk1"/>
                    </a:solidFill>
                    <a:latin typeface="微軟正黑體 Light" panose="020B0304030504040204" pitchFamily="34" charset="-120"/>
                    <a:ea typeface="微軟正黑體 Light" panose="020B0304030504040204" pitchFamily="34" charset="-120"/>
                    <a:cs typeface="Actor"/>
                    <a:sym typeface="Actor"/>
                  </a:rPr>
                  <a:t>手機</a:t>
                </a:r>
                <a:r>
                  <a:rPr lang="en-US" altLang="zh-TW" sz="1600" dirty="0">
                    <a:solidFill>
                      <a:schemeClr val="dk1"/>
                    </a:solidFill>
                    <a:latin typeface="微軟正黑體 Light" panose="020B0304030504040204" pitchFamily="34" charset="-120"/>
                    <a:ea typeface="微軟正黑體 Light" panose="020B0304030504040204" pitchFamily="34" charset="-120"/>
                    <a:cs typeface="Actor"/>
                    <a:sym typeface="Actor"/>
                  </a:rPr>
                  <a:t>APP</a:t>
                </a:r>
                <a:r>
                  <a:rPr lang="zh-TW" altLang="en-US" sz="1600" dirty="0">
                    <a:solidFill>
                      <a:schemeClr val="dk1"/>
                    </a:solidFill>
                    <a:latin typeface="微軟正黑體 Light" panose="020B0304030504040204" pitchFamily="34" charset="-120"/>
                    <a:ea typeface="微軟正黑體 Light" panose="020B0304030504040204" pitchFamily="34" charset="-120"/>
                    <a:cs typeface="Actor"/>
                    <a:sym typeface="Actor"/>
                  </a:rPr>
                  <a:t>程式碼</a:t>
                </a:r>
                <a:endParaRPr sz="1600" dirty="0">
                  <a:solidFill>
                    <a:schemeClr val="dk1"/>
                  </a:solidFill>
                  <a:latin typeface="微軟正黑體 Light" panose="020B0304030504040204" pitchFamily="34" charset="-120"/>
                  <a:ea typeface="微軟正黑體 Light" panose="020B0304030504040204" pitchFamily="34" charset="-120"/>
                  <a:cs typeface="Actor"/>
                  <a:sym typeface="Actor"/>
                </a:endParaRPr>
              </a:p>
            </p:txBody>
          </p:sp>
        </p:grpSp>
        <p:sp>
          <p:nvSpPr>
            <p:cNvPr id="1106" name="Google Shape;1106;p44"/>
            <p:cNvSpPr txBox="1"/>
            <p:nvPr/>
          </p:nvSpPr>
          <p:spPr>
            <a:xfrm>
              <a:off x="5326225" y="3761350"/>
              <a:ext cx="660600" cy="45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 dirty="0">
                  <a:solidFill>
                    <a:schemeClr val="dk1"/>
                  </a:solidFill>
                  <a:latin typeface="微軟正黑體 Light" panose="020B0304030504040204" pitchFamily="34" charset="-120"/>
                  <a:ea typeface="微軟正黑體 Light" panose="020B0304030504040204" pitchFamily="34" charset="-120"/>
                  <a:cs typeface="DM Serif Display"/>
                  <a:sym typeface="DM Serif Display"/>
                </a:rPr>
                <a:t>03</a:t>
              </a:r>
              <a:endParaRPr sz="2600" dirty="0">
                <a:solidFill>
                  <a:schemeClr val="dk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  <a:cs typeface="DM Serif Display"/>
                <a:sym typeface="DM Serif Display"/>
              </a:endParaRPr>
            </a:p>
          </p:txBody>
        </p:sp>
      </p:grpSp>
      <p:pic>
        <p:nvPicPr>
          <p:cNvPr id="2" name="圖片 1">
            <a:hlinkClick r:id="rId3"/>
            <a:extLst>
              <a:ext uri="{FF2B5EF4-FFF2-40B4-BE49-F238E27FC236}">
                <a16:creationId xmlns:a16="http://schemas.microsoft.com/office/drawing/2014/main" id="{5540D9E8-F029-64D8-9E81-ADDE2E451D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5552" y="2055613"/>
            <a:ext cx="1752895" cy="1752895"/>
          </a:xfrm>
          <a:prstGeom prst="rect">
            <a:avLst/>
          </a:prstGeom>
        </p:spPr>
      </p:pic>
      <p:cxnSp>
        <p:nvCxnSpPr>
          <p:cNvPr id="12" name="Google Shape;1099;p44">
            <a:extLst>
              <a:ext uri="{FF2B5EF4-FFF2-40B4-BE49-F238E27FC236}">
                <a16:creationId xmlns:a16="http://schemas.microsoft.com/office/drawing/2014/main" id="{EDB8E83A-1F28-7C46-0612-399C59411990}"/>
              </a:ext>
            </a:extLst>
          </p:cNvPr>
          <p:cNvCxnSpPr>
            <a:cxnSpLocks/>
          </p:cNvCxnSpPr>
          <p:nvPr/>
        </p:nvCxnSpPr>
        <p:spPr>
          <a:xfrm rot="5400000" flipH="1">
            <a:off x="5459275" y="3571733"/>
            <a:ext cx="252900" cy="141600"/>
          </a:xfrm>
          <a:prstGeom prst="bentConnector2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Google Shape;1115;p44">
            <a:extLst>
              <a:ext uri="{FF2B5EF4-FFF2-40B4-BE49-F238E27FC236}">
                <a16:creationId xmlns:a16="http://schemas.microsoft.com/office/drawing/2014/main" id="{E6696A19-2BD8-56E5-F174-3536C2003F46}"/>
              </a:ext>
            </a:extLst>
          </p:cNvPr>
          <p:cNvSpPr txBox="1"/>
          <p:nvPr/>
        </p:nvSpPr>
        <p:spPr>
          <a:xfrm>
            <a:off x="2581502" y="4535276"/>
            <a:ext cx="4159413" cy="44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1600" dirty="0">
                <a:solidFill>
                  <a:schemeClr val="dk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  <a:cs typeface="Actor"/>
                <a:sym typeface="Actor"/>
              </a:rPr>
              <a:t>https://github.com/Kevin-Shen-and-Cipher</a:t>
            </a:r>
            <a:endParaRPr sz="1600" dirty="0">
              <a:solidFill>
                <a:schemeClr val="dk1"/>
              </a:solidFill>
              <a:latin typeface="微軟正黑體 Light" panose="020B0304030504040204" pitchFamily="34" charset="-120"/>
              <a:ea typeface="微軟正黑體 Light" panose="020B0304030504040204" pitchFamily="34" charset="-120"/>
              <a:cs typeface="Actor"/>
              <a:sym typeface="Actor"/>
            </a:endParaRPr>
          </a:p>
        </p:txBody>
      </p:sp>
    </p:spTree>
    <p:extLst>
      <p:ext uri="{BB962C8B-B14F-4D97-AF65-F5344CB8AC3E}">
        <p14:creationId xmlns:p14="http://schemas.microsoft.com/office/powerpoint/2010/main" val="12295500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22"/>
          <p:cNvSpPr txBox="1">
            <a:spLocks noGrp="1"/>
          </p:cNvSpPr>
          <p:nvPr>
            <p:ph type="title"/>
          </p:nvPr>
        </p:nvSpPr>
        <p:spPr>
          <a:xfrm>
            <a:off x="713250" y="539500"/>
            <a:ext cx="7717500" cy="53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Background</a:t>
            </a:r>
            <a:endParaRPr dirty="0"/>
          </a:p>
        </p:txBody>
      </p:sp>
      <p:grpSp>
        <p:nvGrpSpPr>
          <p:cNvPr id="283" name="Google Shape;283;p22"/>
          <p:cNvGrpSpPr/>
          <p:nvPr/>
        </p:nvGrpSpPr>
        <p:grpSpPr>
          <a:xfrm>
            <a:off x="713225" y="2711700"/>
            <a:ext cx="3325875" cy="1811700"/>
            <a:chOff x="713225" y="2711700"/>
            <a:chExt cx="3325875" cy="1811700"/>
          </a:xfrm>
        </p:grpSpPr>
        <p:sp>
          <p:nvSpPr>
            <p:cNvPr id="284" name="Google Shape;284;p22"/>
            <p:cNvSpPr txBox="1"/>
            <p:nvPr/>
          </p:nvSpPr>
          <p:spPr>
            <a:xfrm>
              <a:off x="713225" y="3115200"/>
              <a:ext cx="3322200" cy="140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457200" lvl="0" indent="-330200" algn="l" rtl="0">
                <a:spcBef>
                  <a:spcPts val="0"/>
                </a:spcBef>
                <a:spcAft>
                  <a:spcPts val="1200"/>
                </a:spcAft>
                <a:buClr>
                  <a:schemeClr val="dk1"/>
                </a:buClr>
                <a:buSzPts val="1600"/>
                <a:buFont typeface="Actor"/>
                <a:buChar char="●"/>
              </a:pPr>
              <a:r>
                <a:rPr lang="zh-TW" altLang="en-US" sz="1600" dirty="0">
                  <a:solidFill>
                    <a:schemeClr val="dk1"/>
                  </a:solidFill>
                  <a:latin typeface="微軟正黑體 Light" panose="020B0304030504040204" pitchFamily="34" charset="-120"/>
                  <a:ea typeface="微軟正黑體 Light" panose="020B0304030504040204" pitchFamily="34" charset="-120"/>
                  <a:cs typeface="Actor"/>
                  <a:sym typeface="Actor"/>
                </a:rPr>
                <a:t>台灣租屋人口超過</a:t>
              </a:r>
              <a:r>
                <a:rPr lang="en-US" altLang="zh-TW" sz="1600" dirty="0">
                  <a:solidFill>
                    <a:schemeClr val="dk1"/>
                  </a:solidFill>
                  <a:latin typeface="微軟正黑體 Light" panose="020B0304030504040204" pitchFamily="34" charset="-120"/>
                  <a:ea typeface="微軟正黑體 Light" panose="020B0304030504040204" pitchFamily="34" charset="-120"/>
                  <a:cs typeface="Actor"/>
                  <a:sym typeface="Actor"/>
                </a:rPr>
                <a:t>300</a:t>
              </a:r>
              <a:r>
                <a:rPr lang="zh-TW" altLang="en-US" sz="1600" dirty="0">
                  <a:solidFill>
                    <a:schemeClr val="dk1"/>
                  </a:solidFill>
                  <a:latin typeface="微軟正黑體 Light" panose="020B0304030504040204" pitchFamily="34" charset="-120"/>
                  <a:ea typeface="微軟正黑體 Light" panose="020B0304030504040204" pitchFamily="34" charset="-120"/>
                  <a:cs typeface="Actor"/>
                  <a:sym typeface="Actor"/>
                </a:rPr>
                <a:t>萬</a:t>
              </a:r>
              <a:endParaRPr lang="en-US" altLang="zh-TW" sz="1600" dirty="0">
                <a:solidFill>
                  <a:schemeClr val="dk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  <a:cs typeface="Actor"/>
                <a:sym typeface="Actor"/>
              </a:endParaRPr>
            </a:p>
            <a:p>
              <a:pPr marL="457200" lvl="0" indent="-330200" algn="l" rtl="0">
                <a:spcBef>
                  <a:spcPts val="0"/>
                </a:spcBef>
                <a:spcAft>
                  <a:spcPts val="1200"/>
                </a:spcAft>
                <a:buClr>
                  <a:schemeClr val="dk1"/>
                </a:buClr>
                <a:buSzPts val="1600"/>
                <a:buFont typeface="Actor"/>
                <a:buChar char="●"/>
              </a:pPr>
              <a:r>
                <a:rPr lang="zh-TW" altLang="en-US" sz="1600" dirty="0">
                  <a:solidFill>
                    <a:schemeClr val="dk1"/>
                  </a:solidFill>
                  <a:latin typeface="微軟正黑體 Light" panose="020B0304030504040204" pitchFamily="34" charset="-120"/>
                  <a:ea typeface="微軟正黑體 Light" panose="020B0304030504040204" pitchFamily="34" charset="-120"/>
                  <a:cs typeface="Actor"/>
                  <a:sym typeface="Actor"/>
                </a:rPr>
                <a:t>租租通曾調查過租客「會在多久前開始找房」，大部分的人都是在ㄧ、二個月前左右開始找，也有人早在半年前就開始找房</a:t>
              </a:r>
              <a:endParaRPr lang="en-US" sz="1600" dirty="0">
                <a:solidFill>
                  <a:schemeClr val="dk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  <a:cs typeface="Actor"/>
                <a:sym typeface="Actor"/>
              </a:endParaRPr>
            </a:p>
          </p:txBody>
        </p:sp>
        <p:sp>
          <p:nvSpPr>
            <p:cNvPr id="285" name="Google Shape;285;p22"/>
            <p:cNvSpPr/>
            <p:nvPr/>
          </p:nvSpPr>
          <p:spPr>
            <a:xfrm>
              <a:off x="716900" y="2711700"/>
              <a:ext cx="3322200" cy="403500"/>
            </a:xfrm>
            <a:prstGeom prst="roundRect">
              <a:avLst>
                <a:gd name="adj" fmla="val 0"/>
              </a:avLst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2600" dirty="0">
                  <a:solidFill>
                    <a:schemeClr val="dk1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Apartment</a:t>
              </a:r>
              <a:endParaRPr sz="2600" dirty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</p:grpSp>
      <p:grpSp>
        <p:nvGrpSpPr>
          <p:cNvPr id="286" name="Google Shape;286;p22"/>
          <p:cNvGrpSpPr/>
          <p:nvPr/>
        </p:nvGrpSpPr>
        <p:grpSpPr>
          <a:xfrm>
            <a:off x="5101250" y="2711700"/>
            <a:ext cx="3322200" cy="1811700"/>
            <a:chOff x="5101250" y="2711700"/>
            <a:chExt cx="3322200" cy="1811700"/>
          </a:xfrm>
        </p:grpSpPr>
        <p:sp>
          <p:nvSpPr>
            <p:cNvPr id="287" name="Google Shape;287;p22"/>
            <p:cNvSpPr txBox="1"/>
            <p:nvPr/>
          </p:nvSpPr>
          <p:spPr>
            <a:xfrm>
              <a:off x="5101250" y="3115200"/>
              <a:ext cx="3322200" cy="140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457200" lvl="0" indent="-330200" algn="l" rtl="0">
                <a:spcBef>
                  <a:spcPts val="0"/>
                </a:spcBef>
                <a:spcAft>
                  <a:spcPts val="1200"/>
                </a:spcAft>
                <a:buClr>
                  <a:schemeClr val="dk1"/>
                </a:buClr>
                <a:buSzPts val="1600"/>
                <a:buFont typeface="Actor"/>
                <a:buChar char="●"/>
              </a:pPr>
              <a:r>
                <a:rPr lang="zh-TW" altLang="en-US" sz="1600" dirty="0">
                  <a:solidFill>
                    <a:schemeClr val="dk1"/>
                  </a:solidFill>
                  <a:latin typeface="微軟正黑體 Light" panose="020B0304030504040204" pitchFamily="34" charset="-120"/>
                  <a:ea typeface="微軟正黑體 Light" panose="020B0304030504040204" pitchFamily="34" charset="-120"/>
                  <a:cs typeface="Actor"/>
                  <a:sym typeface="Actor"/>
                </a:rPr>
                <a:t>台灣就業人口超過</a:t>
              </a:r>
              <a:r>
                <a:rPr lang="en-US" altLang="zh-TW" sz="1600" dirty="0">
                  <a:solidFill>
                    <a:schemeClr val="dk1"/>
                  </a:solidFill>
                  <a:latin typeface="微軟正黑體 Light" panose="020B0304030504040204" pitchFamily="34" charset="-120"/>
                  <a:ea typeface="微軟正黑體 Light" panose="020B0304030504040204" pitchFamily="34" charset="-120"/>
                  <a:cs typeface="Actor"/>
                  <a:sym typeface="Actor"/>
                </a:rPr>
                <a:t>1100</a:t>
              </a:r>
              <a:r>
                <a:rPr lang="zh-TW" altLang="en-US" sz="1600" dirty="0">
                  <a:solidFill>
                    <a:schemeClr val="dk1"/>
                  </a:solidFill>
                  <a:latin typeface="微軟正黑體 Light" panose="020B0304030504040204" pitchFamily="34" charset="-120"/>
                  <a:ea typeface="微軟正黑體 Light" panose="020B0304030504040204" pitchFamily="34" charset="-120"/>
                  <a:cs typeface="Actor"/>
                  <a:sym typeface="Actor"/>
                </a:rPr>
                <a:t>萬</a:t>
              </a:r>
              <a:endParaRPr lang="en-US" altLang="zh-TW" sz="1600" dirty="0">
                <a:solidFill>
                  <a:schemeClr val="dk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  <a:cs typeface="Actor"/>
                <a:sym typeface="Actor"/>
              </a:endParaRPr>
            </a:p>
            <a:p>
              <a:pPr marL="457200" lvl="0" indent="-330200" algn="l" rtl="0">
                <a:spcBef>
                  <a:spcPts val="0"/>
                </a:spcBef>
                <a:spcAft>
                  <a:spcPts val="1200"/>
                </a:spcAft>
                <a:buClr>
                  <a:schemeClr val="dk1"/>
                </a:buClr>
                <a:buSzPts val="1600"/>
                <a:buFont typeface="Actor"/>
                <a:buChar char="●"/>
              </a:pPr>
              <a:r>
                <a:rPr lang="zh-TW" altLang="en-US" sz="1600" dirty="0">
                  <a:solidFill>
                    <a:schemeClr val="dk1"/>
                  </a:solidFill>
                  <a:latin typeface="微軟正黑體 Light" panose="020B0304030504040204" pitchFamily="34" charset="-120"/>
                  <a:ea typeface="微軟正黑體 Light" panose="020B0304030504040204" pitchFamily="34" charset="-120"/>
                  <a:cs typeface="Actor"/>
                  <a:sym typeface="Actor"/>
                </a:rPr>
                <a:t>台灣就業人口占總人口數比率</a:t>
              </a:r>
              <a:r>
                <a:rPr lang="en-US" altLang="zh-TW" sz="1600" dirty="0">
                  <a:solidFill>
                    <a:schemeClr val="dk1"/>
                  </a:solidFill>
                  <a:latin typeface="微軟正黑體 Light" panose="020B0304030504040204" pitchFamily="34" charset="-120"/>
                  <a:ea typeface="微軟正黑體 Light" panose="020B0304030504040204" pitchFamily="34" charset="-120"/>
                  <a:cs typeface="Actor"/>
                  <a:sym typeface="Actor"/>
                </a:rPr>
                <a:t>49.5%</a:t>
              </a:r>
            </a:p>
            <a:p>
              <a:pPr marL="457200" lvl="0" indent="-330200" algn="l" rtl="0">
                <a:spcBef>
                  <a:spcPts val="0"/>
                </a:spcBef>
                <a:spcAft>
                  <a:spcPts val="1200"/>
                </a:spcAft>
                <a:buClr>
                  <a:schemeClr val="dk1"/>
                </a:buClr>
                <a:buSzPts val="1600"/>
                <a:buFont typeface="Actor"/>
                <a:buChar char="●"/>
              </a:pPr>
              <a:r>
                <a:rPr lang="zh-TW" altLang="en-US" sz="1600" dirty="0">
                  <a:solidFill>
                    <a:schemeClr val="dk1"/>
                  </a:solidFill>
                  <a:latin typeface="微軟正黑體 Light" panose="020B0304030504040204" pitchFamily="34" charset="-120"/>
                  <a:ea typeface="微軟正黑體 Light" panose="020B0304030504040204" pitchFamily="34" charset="-120"/>
                  <a:cs typeface="Actor"/>
                  <a:sym typeface="Actor"/>
                </a:rPr>
                <a:t>新鮮人的「預估待業期」大約</a:t>
              </a:r>
              <a:r>
                <a:rPr lang="en-US" altLang="zh-TW" sz="1600" dirty="0">
                  <a:solidFill>
                    <a:schemeClr val="dk1"/>
                  </a:solidFill>
                  <a:latin typeface="微軟正黑體 Light" panose="020B0304030504040204" pitchFamily="34" charset="-120"/>
                  <a:ea typeface="微軟正黑體 Light" panose="020B0304030504040204" pitchFamily="34" charset="-120"/>
                  <a:cs typeface="Actor"/>
                  <a:sym typeface="Actor"/>
                </a:rPr>
                <a:t>96</a:t>
              </a:r>
              <a:r>
                <a:rPr lang="zh-TW" altLang="en-US" sz="1600" dirty="0">
                  <a:solidFill>
                    <a:schemeClr val="dk1"/>
                  </a:solidFill>
                  <a:latin typeface="微軟正黑體 Light" panose="020B0304030504040204" pitchFamily="34" charset="-120"/>
                  <a:ea typeface="微軟正黑體 Light" panose="020B0304030504040204" pitchFamily="34" charset="-120"/>
                  <a:cs typeface="Actor"/>
                  <a:sym typeface="Actor"/>
                </a:rPr>
                <a:t>天</a:t>
              </a:r>
              <a:endParaRPr lang="en-US" altLang="zh-TW" sz="1600" dirty="0">
                <a:solidFill>
                  <a:schemeClr val="dk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  <a:cs typeface="Actor"/>
                <a:sym typeface="Actor"/>
              </a:endParaRPr>
            </a:p>
          </p:txBody>
        </p:sp>
        <p:sp>
          <p:nvSpPr>
            <p:cNvPr id="288" name="Google Shape;288;p22"/>
            <p:cNvSpPr/>
            <p:nvPr/>
          </p:nvSpPr>
          <p:spPr>
            <a:xfrm>
              <a:off x="5101250" y="2711700"/>
              <a:ext cx="3322200" cy="403500"/>
            </a:xfrm>
            <a:prstGeom prst="roundRect">
              <a:avLst>
                <a:gd name="adj" fmla="val 0"/>
              </a:avLst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2600" dirty="0">
                  <a:solidFill>
                    <a:schemeClr val="dk1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Job</a:t>
              </a:r>
              <a:endParaRPr sz="2600" dirty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</p:grpSp>
      <p:cxnSp>
        <p:nvCxnSpPr>
          <p:cNvPr id="290" name="Google Shape;290;p22"/>
          <p:cNvCxnSpPr>
            <a:stCxn id="291" idx="2"/>
            <a:endCxn id="285" idx="0"/>
          </p:cNvCxnSpPr>
          <p:nvPr/>
        </p:nvCxnSpPr>
        <p:spPr>
          <a:xfrm>
            <a:off x="2376163" y="2346800"/>
            <a:ext cx="1800" cy="36480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5" name="Google Shape;295;p22"/>
          <p:cNvCxnSpPr>
            <a:stCxn id="294" idx="2"/>
            <a:endCxn id="288" idx="0"/>
          </p:cNvCxnSpPr>
          <p:nvPr/>
        </p:nvCxnSpPr>
        <p:spPr>
          <a:xfrm flipH="1">
            <a:off x="6762263" y="2346800"/>
            <a:ext cx="5700" cy="36480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1" name="Google Shape;291;p22"/>
          <p:cNvSpPr/>
          <p:nvPr/>
        </p:nvSpPr>
        <p:spPr>
          <a:xfrm>
            <a:off x="1924663" y="1443800"/>
            <a:ext cx="903000" cy="903000"/>
          </a:xfrm>
          <a:prstGeom prst="diamond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p22"/>
          <p:cNvSpPr/>
          <p:nvPr/>
        </p:nvSpPr>
        <p:spPr>
          <a:xfrm>
            <a:off x="6316463" y="1443800"/>
            <a:ext cx="903000" cy="903000"/>
          </a:xfrm>
          <a:prstGeom prst="diamond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F214AF5A-643D-9F0D-B806-D0D26C3E46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5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76160" y="1704010"/>
            <a:ext cx="376432" cy="376432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EB229328-BFE3-4E13-AF51-562B0F86DE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8000"/>
                    </a14:imgEffect>
                    <a14:imgEffect>
                      <a14:colorTemperature colorTemp="114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91408" y="1686012"/>
            <a:ext cx="380869" cy="380869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49"/>
          <p:cNvSpPr txBox="1">
            <a:spLocks noGrp="1"/>
          </p:cNvSpPr>
          <p:nvPr>
            <p:ph type="title" idx="4294967295"/>
          </p:nvPr>
        </p:nvSpPr>
        <p:spPr>
          <a:xfrm>
            <a:off x="1048350" y="320040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dirty="0">
                <a:latin typeface="DM Serif Display" pitchFamily="2" charset="0"/>
                <a:ea typeface="微軟正黑體 Light" panose="020B0304030504040204" pitchFamily="34" charset="-120"/>
                <a:cs typeface="Arial"/>
                <a:sym typeface="Arial"/>
              </a:rPr>
              <a:t>Crawler References</a:t>
            </a:r>
            <a:endParaRPr dirty="0">
              <a:solidFill>
                <a:srgbClr val="FFFFFF"/>
              </a:solidFill>
              <a:latin typeface="DM Serif Display" pitchFamily="2" charset="0"/>
              <a:ea typeface="微軟正黑體 Light" panose="020B0304030504040204" pitchFamily="34" charset="-120"/>
              <a:cs typeface="Arial"/>
              <a:sym typeface="Arial"/>
            </a:endParaRPr>
          </a:p>
        </p:txBody>
      </p:sp>
      <p:sp>
        <p:nvSpPr>
          <p:cNvPr id="1184" name="Google Shape;1184;p49"/>
          <p:cNvSpPr txBox="1"/>
          <p:nvPr/>
        </p:nvSpPr>
        <p:spPr>
          <a:xfrm>
            <a:off x="943675" y="1487934"/>
            <a:ext cx="5571300" cy="29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</a:pPr>
            <a:r>
              <a:rPr lang="en-US" sz="1100" dirty="0">
                <a:solidFill>
                  <a:srgbClr val="FFFFFF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104</a:t>
            </a:r>
            <a:r>
              <a:rPr lang="zh-TW" altLang="en-US" sz="1100" dirty="0">
                <a:solidFill>
                  <a:srgbClr val="FFFFFF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：</a:t>
            </a:r>
            <a:r>
              <a:rPr lang="en-US" sz="1100" dirty="0">
                <a:solidFill>
                  <a:srgbClr val="FFFFFF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  <a:hlinkClick r:id="rId3"/>
              </a:rPr>
              <a:t>https://www.104.com.tw/jobs/main/</a:t>
            </a:r>
            <a:endParaRPr lang="en-US" sz="1100" dirty="0">
              <a:solidFill>
                <a:srgbClr val="FFFFFF"/>
              </a:solidFill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</a:pPr>
            <a:endParaRPr lang="en-US" sz="1100" dirty="0">
              <a:solidFill>
                <a:srgbClr val="FFFFFF"/>
              </a:solidFill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</a:pPr>
            <a:r>
              <a:rPr lang="en-US" sz="1100" dirty="0">
                <a:solidFill>
                  <a:srgbClr val="FFFFFF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1111</a:t>
            </a:r>
            <a:r>
              <a:rPr lang="zh-TW" altLang="en-US" sz="1100" dirty="0">
                <a:solidFill>
                  <a:srgbClr val="FFFFFF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人力銀行：</a:t>
            </a:r>
            <a:r>
              <a:rPr lang="en-US" altLang="zh-TW" sz="1100" dirty="0">
                <a:solidFill>
                  <a:srgbClr val="FFFFFF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  <a:hlinkClick r:id="rId4"/>
              </a:rPr>
              <a:t>https://www.1111.com.tw/</a:t>
            </a:r>
            <a:endParaRPr lang="en-US" altLang="zh-TW" sz="1100" dirty="0">
              <a:solidFill>
                <a:srgbClr val="FFFFFF"/>
              </a:solidFill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</a:pPr>
            <a:endParaRPr lang="en-US" sz="1100" dirty="0">
              <a:solidFill>
                <a:srgbClr val="FFFFFF"/>
              </a:solidFill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</a:pPr>
            <a:r>
              <a:rPr lang="en-US" sz="1100" dirty="0">
                <a:solidFill>
                  <a:srgbClr val="FFFFFF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591</a:t>
            </a:r>
            <a:r>
              <a:rPr lang="zh-TW" altLang="en-US" sz="1100" dirty="0">
                <a:solidFill>
                  <a:srgbClr val="FFFFFF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房屋交易網：</a:t>
            </a:r>
            <a:r>
              <a:rPr lang="en-US" altLang="zh-TW" sz="1100" dirty="0">
                <a:solidFill>
                  <a:srgbClr val="FFFFFF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  <a:hlinkClick r:id="rId5"/>
              </a:rPr>
              <a:t>https://www.591.com.tw/</a:t>
            </a:r>
            <a:endParaRPr lang="en-US" altLang="zh-TW" sz="1100" dirty="0">
              <a:solidFill>
                <a:srgbClr val="FFFFFF"/>
              </a:solidFill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</a:pPr>
            <a:endParaRPr lang="en-US" altLang="zh-TW" sz="1100" dirty="0">
              <a:solidFill>
                <a:srgbClr val="FFFFFF"/>
              </a:solidFill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</a:pPr>
            <a:r>
              <a:rPr lang="zh-TW" altLang="en-US" sz="1100" dirty="0">
                <a:solidFill>
                  <a:srgbClr val="FFFFFF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樂屋網：</a:t>
            </a:r>
            <a:r>
              <a:rPr lang="en-US" altLang="zh-TW" sz="1100" dirty="0">
                <a:solidFill>
                  <a:srgbClr val="FFFFFF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  <a:hlinkClick r:id="rId6"/>
              </a:rPr>
              <a:t>https://www.rakuya.com.tw/</a:t>
            </a:r>
            <a:endParaRPr lang="en-US" sz="1100" dirty="0">
              <a:solidFill>
                <a:srgbClr val="FFFFFF"/>
              </a:solidFill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grpSp>
        <p:nvGrpSpPr>
          <p:cNvPr id="44" name="Google Shape;1185;p49">
            <a:extLst>
              <a:ext uri="{FF2B5EF4-FFF2-40B4-BE49-F238E27FC236}">
                <a16:creationId xmlns:a16="http://schemas.microsoft.com/office/drawing/2014/main" id="{E5A40C6F-4274-7AA2-200C-E3A3BAD00ABA}"/>
              </a:ext>
            </a:extLst>
          </p:cNvPr>
          <p:cNvGrpSpPr/>
          <p:nvPr/>
        </p:nvGrpSpPr>
        <p:grpSpPr>
          <a:xfrm>
            <a:off x="6891591" y="1571957"/>
            <a:ext cx="1428846" cy="2386188"/>
            <a:chOff x="6547099" y="1724307"/>
            <a:chExt cx="1462783" cy="2442862"/>
          </a:xfrm>
        </p:grpSpPr>
        <p:grpSp>
          <p:nvGrpSpPr>
            <p:cNvPr id="1169" name="Google Shape;1187;p49">
              <a:extLst>
                <a:ext uri="{FF2B5EF4-FFF2-40B4-BE49-F238E27FC236}">
                  <a16:creationId xmlns:a16="http://schemas.microsoft.com/office/drawing/2014/main" id="{58BFED56-7ECD-9EED-A393-F8B4CE8BBBC7}"/>
                </a:ext>
              </a:extLst>
            </p:cNvPr>
            <p:cNvGrpSpPr/>
            <p:nvPr/>
          </p:nvGrpSpPr>
          <p:grpSpPr>
            <a:xfrm>
              <a:off x="6556827" y="1724307"/>
              <a:ext cx="956596" cy="944294"/>
              <a:chOff x="3800349" y="1238762"/>
              <a:chExt cx="1098904" cy="1084772"/>
            </a:xfrm>
          </p:grpSpPr>
          <p:sp>
            <p:nvSpPr>
              <p:cNvPr id="1171" name="Google Shape;1188;p49">
                <a:extLst>
                  <a:ext uri="{FF2B5EF4-FFF2-40B4-BE49-F238E27FC236}">
                    <a16:creationId xmlns:a16="http://schemas.microsoft.com/office/drawing/2014/main" id="{5432B639-751F-CC36-F827-A261BC1C4099}"/>
                  </a:ext>
                </a:extLst>
              </p:cNvPr>
              <p:cNvSpPr/>
              <p:nvPr/>
            </p:nvSpPr>
            <p:spPr>
              <a:xfrm>
                <a:off x="3800349" y="1238762"/>
                <a:ext cx="1098904" cy="1084772"/>
              </a:xfrm>
              <a:custGeom>
                <a:avLst/>
                <a:gdLst/>
                <a:ahLst/>
                <a:cxnLst/>
                <a:rect l="l" t="t" r="r" b="b"/>
                <a:pathLst>
                  <a:path w="45721" h="45133" extrusionOk="0">
                    <a:moveTo>
                      <a:pt x="22825" y="1"/>
                    </a:moveTo>
                    <a:cubicBezTo>
                      <a:pt x="22054" y="1"/>
                      <a:pt x="21283" y="295"/>
                      <a:pt x="20693" y="885"/>
                    </a:cubicBezTo>
                    <a:lnTo>
                      <a:pt x="1179" y="20482"/>
                    </a:lnTo>
                    <a:cubicBezTo>
                      <a:pt x="0" y="21661"/>
                      <a:pt x="0" y="23566"/>
                      <a:pt x="1179" y="24733"/>
                    </a:cubicBezTo>
                    <a:lnTo>
                      <a:pt x="20777" y="44259"/>
                    </a:lnTo>
                    <a:cubicBezTo>
                      <a:pt x="21364" y="44841"/>
                      <a:pt x="22133" y="45133"/>
                      <a:pt x="22900" y="45133"/>
                    </a:cubicBezTo>
                    <a:cubicBezTo>
                      <a:pt x="23672" y="45133"/>
                      <a:pt x="24442" y="44838"/>
                      <a:pt x="25027" y="44247"/>
                    </a:cubicBezTo>
                    <a:lnTo>
                      <a:pt x="32873" y="36377"/>
                    </a:lnTo>
                    <a:cubicBezTo>
                      <a:pt x="33053" y="36197"/>
                      <a:pt x="33283" y="36110"/>
                      <a:pt x="33511" y="36110"/>
                    </a:cubicBezTo>
                    <a:cubicBezTo>
                      <a:pt x="33810" y="36110"/>
                      <a:pt x="34108" y="36260"/>
                      <a:pt x="34290" y="36544"/>
                    </a:cubicBezTo>
                    <a:cubicBezTo>
                      <a:pt x="34743" y="37246"/>
                      <a:pt x="35112" y="38020"/>
                      <a:pt x="35409" y="38806"/>
                    </a:cubicBezTo>
                    <a:cubicBezTo>
                      <a:pt x="35588" y="39294"/>
                      <a:pt x="35909" y="39735"/>
                      <a:pt x="36362" y="40080"/>
                    </a:cubicBezTo>
                    <a:cubicBezTo>
                      <a:pt x="36890" y="40489"/>
                      <a:pt x="37508" y="40695"/>
                      <a:pt x="38128" y="40695"/>
                    </a:cubicBezTo>
                    <a:cubicBezTo>
                      <a:pt x="38682" y="40695"/>
                      <a:pt x="39237" y="40530"/>
                      <a:pt x="39731" y="40199"/>
                    </a:cubicBezTo>
                    <a:cubicBezTo>
                      <a:pt x="41303" y="39127"/>
                      <a:pt x="41446" y="36984"/>
                      <a:pt x="40172" y="35710"/>
                    </a:cubicBezTo>
                    <a:cubicBezTo>
                      <a:pt x="39862" y="35401"/>
                      <a:pt x="39505" y="35186"/>
                      <a:pt x="39112" y="35044"/>
                    </a:cubicBezTo>
                    <a:cubicBezTo>
                      <a:pt x="38326" y="34758"/>
                      <a:pt x="37564" y="34401"/>
                      <a:pt x="36862" y="33948"/>
                    </a:cubicBezTo>
                    <a:cubicBezTo>
                      <a:pt x="36374" y="33639"/>
                      <a:pt x="36279" y="32960"/>
                      <a:pt x="36695" y="32543"/>
                    </a:cubicBezTo>
                    <a:lnTo>
                      <a:pt x="44553" y="24661"/>
                    </a:lnTo>
                    <a:cubicBezTo>
                      <a:pt x="45720" y="23483"/>
                      <a:pt x="45720" y="21578"/>
                      <a:pt x="44542" y="20399"/>
                    </a:cubicBezTo>
                    <a:lnTo>
                      <a:pt x="24956" y="885"/>
                    </a:lnTo>
                    <a:cubicBezTo>
                      <a:pt x="24366" y="295"/>
                      <a:pt x="23595" y="1"/>
                      <a:pt x="22825" y="1"/>
                    </a:cubicBezTo>
                    <a:close/>
                  </a:path>
                </a:pathLst>
              </a:custGeom>
              <a:solidFill>
                <a:srgbClr val="5EB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微軟正黑體 Light" panose="020B0304030504040204" pitchFamily="34" charset="-120"/>
                  <a:ea typeface="微軟正黑體 Light" panose="020B0304030504040204" pitchFamily="34" charset="-120"/>
                </a:endParaRPr>
              </a:p>
            </p:txBody>
          </p:sp>
          <p:sp>
            <p:nvSpPr>
              <p:cNvPr id="1172" name="Google Shape;1189;p49">
                <a:extLst>
                  <a:ext uri="{FF2B5EF4-FFF2-40B4-BE49-F238E27FC236}">
                    <a16:creationId xmlns:a16="http://schemas.microsoft.com/office/drawing/2014/main" id="{10E02B1F-DE12-64CF-3E48-38792912A56F}"/>
                  </a:ext>
                </a:extLst>
              </p:cNvPr>
              <p:cNvSpPr/>
              <p:nvPr/>
            </p:nvSpPr>
            <p:spPr>
              <a:xfrm>
                <a:off x="3884758" y="1311226"/>
                <a:ext cx="287338" cy="287050"/>
              </a:xfrm>
              <a:custGeom>
                <a:avLst/>
                <a:gdLst/>
                <a:ahLst/>
                <a:cxnLst/>
                <a:rect l="l" t="t" r="r" b="b"/>
                <a:pathLst>
                  <a:path w="11955" h="11943" extrusionOk="0">
                    <a:moveTo>
                      <a:pt x="5978" y="1"/>
                    </a:moveTo>
                    <a:cubicBezTo>
                      <a:pt x="2679" y="1"/>
                      <a:pt x="1" y="2668"/>
                      <a:pt x="1" y="5966"/>
                    </a:cubicBezTo>
                    <a:cubicBezTo>
                      <a:pt x="1" y="9276"/>
                      <a:pt x="2679" y="11943"/>
                      <a:pt x="5978" y="11943"/>
                    </a:cubicBezTo>
                    <a:cubicBezTo>
                      <a:pt x="9276" y="11943"/>
                      <a:pt x="11954" y="9276"/>
                      <a:pt x="11954" y="5966"/>
                    </a:cubicBezTo>
                    <a:cubicBezTo>
                      <a:pt x="11954" y="2668"/>
                      <a:pt x="9276" y="1"/>
                      <a:pt x="5978" y="1"/>
                    </a:cubicBezTo>
                    <a:close/>
                  </a:path>
                </a:pathLst>
              </a:custGeom>
              <a:solidFill>
                <a:srgbClr val="5EB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微軟正黑體 Light" panose="020B0304030504040204" pitchFamily="34" charset="-120"/>
                  <a:ea typeface="微軟正黑體 Light" panose="020B0304030504040204" pitchFamily="34" charset="-120"/>
                </a:endParaRPr>
              </a:p>
            </p:txBody>
          </p:sp>
        </p:grpSp>
        <p:grpSp>
          <p:nvGrpSpPr>
            <p:cNvPr id="1161" name="Google Shape;1192;p49">
              <a:extLst>
                <a:ext uri="{FF2B5EF4-FFF2-40B4-BE49-F238E27FC236}">
                  <a16:creationId xmlns:a16="http://schemas.microsoft.com/office/drawing/2014/main" id="{3CE5D349-7EC4-11E8-9609-43554762B892}"/>
                </a:ext>
              </a:extLst>
            </p:cNvPr>
            <p:cNvGrpSpPr/>
            <p:nvPr/>
          </p:nvGrpSpPr>
          <p:grpSpPr>
            <a:xfrm>
              <a:off x="7053286" y="2227254"/>
              <a:ext cx="956596" cy="944253"/>
              <a:chOff x="4370663" y="1816530"/>
              <a:chExt cx="1098904" cy="1084724"/>
            </a:xfrm>
          </p:grpSpPr>
          <p:sp>
            <p:nvSpPr>
              <p:cNvPr id="1167" name="Google Shape;1193;p49">
                <a:extLst>
                  <a:ext uri="{FF2B5EF4-FFF2-40B4-BE49-F238E27FC236}">
                    <a16:creationId xmlns:a16="http://schemas.microsoft.com/office/drawing/2014/main" id="{6CDE29AE-CF51-DC22-362A-ECDDC26DCBA2}"/>
                  </a:ext>
                </a:extLst>
              </p:cNvPr>
              <p:cNvSpPr/>
              <p:nvPr/>
            </p:nvSpPr>
            <p:spPr>
              <a:xfrm>
                <a:off x="4370663" y="1816530"/>
                <a:ext cx="1098904" cy="1084724"/>
              </a:xfrm>
              <a:custGeom>
                <a:avLst/>
                <a:gdLst/>
                <a:ahLst/>
                <a:cxnLst/>
                <a:rect l="l" t="t" r="r" b="b"/>
                <a:pathLst>
                  <a:path w="45721" h="45131" extrusionOk="0">
                    <a:moveTo>
                      <a:pt x="22862" y="0"/>
                    </a:moveTo>
                    <a:cubicBezTo>
                      <a:pt x="22092" y="0"/>
                      <a:pt x="21324" y="295"/>
                      <a:pt x="20741" y="884"/>
                    </a:cubicBezTo>
                    <a:lnTo>
                      <a:pt x="12871" y="8742"/>
                    </a:lnTo>
                    <a:cubicBezTo>
                      <a:pt x="12698" y="8921"/>
                      <a:pt x="12472" y="9005"/>
                      <a:pt x="12246" y="9005"/>
                    </a:cubicBezTo>
                    <a:cubicBezTo>
                      <a:pt x="11945" y="9005"/>
                      <a:pt x="11643" y="8855"/>
                      <a:pt x="11466" y="8576"/>
                    </a:cubicBezTo>
                    <a:cubicBezTo>
                      <a:pt x="11014" y="7861"/>
                      <a:pt x="10645" y="7099"/>
                      <a:pt x="10347" y="6302"/>
                    </a:cubicBezTo>
                    <a:cubicBezTo>
                      <a:pt x="10168" y="5813"/>
                      <a:pt x="9847" y="5373"/>
                      <a:pt x="9394" y="5028"/>
                    </a:cubicBezTo>
                    <a:cubicBezTo>
                      <a:pt x="8866" y="4619"/>
                      <a:pt x="8248" y="4413"/>
                      <a:pt x="7630" y="4413"/>
                    </a:cubicBezTo>
                    <a:cubicBezTo>
                      <a:pt x="7078" y="4413"/>
                      <a:pt x="6526" y="4577"/>
                      <a:pt x="6037" y="4909"/>
                    </a:cubicBezTo>
                    <a:cubicBezTo>
                      <a:pt x="4465" y="5968"/>
                      <a:pt x="4310" y="8123"/>
                      <a:pt x="5584" y="9385"/>
                    </a:cubicBezTo>
                    <a:cubicBezTo>
                      <a:pt x="5894" y="9695"/>
                      <a:pt x="6251" y="9921"/>
                      <a:pt x="6632" y="10064"/>
                    </a:cubicBezTo>
                    <a:cubicBezTo>
                      <a:pt x="7418" y="10350"/>
                      <a:pt x="8180" y="10707"/>
                      <a:pt x="8882" y="11159"/>
                    </a:cubicBezTo>
                    <a:cubicBezTo>
                      <a:pt x="9383" y="11469"/>
                      <a:pt x="9466" y="12148"/>
                      <a:pt x="9049" y="12564"/>
                    </a:cubicBezTo>
                    <a:lnTo>
                      <a:pt x="1179" y="20434"/>
                    </a:lnTo>
                    <a:cubicBezTo>
                      <a:pt x="0" y="21613"/>
                      <a:pt x="0" y="23518"/>
                      <a:pt x="1179" y="24697"/>
                    </a:cubicBezTo>
                    <a:lnTo>
                      <a:pt x="20741" y="44247"/>
                    </a:lnTo>
                    <a:cubicBezTo>
                      <a:pt x="21324" y="44836"/>
                      <a:pt x="22092" y="45131"/>
                      <a:pt x="22862" y="45131"/>
                    </a:cubicBezTo>
                    <a:cubicBezTo>
                      <a:pt x="23631" y="45131"/>
                      <a:pt x="24402" y="44836"/>
                      <a:pt x="24992" y="44247"/>
                    </a:cubicBezTo>
                    <a:lnTo>
                      <a:pt x="44554" y="24697"/>
                    </a:lnTo>
                    <a:cubicBezTo>
                      <a:pt x="45720" y="23518"/>
                      <a:pt x="45720" y="21613"/>
                      <a:pt x="44554" y="20434"/>
                    </a:cubicBezTo>
                    <a:lnTo>
                      <a:pt x="24992" y="884"/>
                    </a:lnTo>
                    <a:cubicBezTo>
                      <a:pt x="24402" y="295"/>
                      <a:pt x="23631" y="0"/>
                      <a:pt x="22862" y="0"/>
                    </a:cubicBezTo>
                    <a:close/>
                  </a:path>
                </a:pathLst>
              </a:custGeom>
              <a:solidFill>
                <a:srgbClr val="69E78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微軟正黑體 Light" panose="020B0304030504040204" pitchFamily="34" charset="-120"/>
                  <a:ea typeface="微軟正黑體 Light" panose="020B0304030504040204" pitchFamily="34" charset="-120"/>
                </a:endParaRPr>
              </a:p>
            </p:txBody>
          </p:sp>
          <p:sp>
            <p:nvSpPr>
              <p:cNvPr id="1168" name="Google Shape;1194;p49">
                <a:extLst>
                  <a:ext uri="{FF2B5EF4-FFF2-40B4-BE49-F238E27FC236}">
                    <a16:creationId xmlns:a16="http://schemas.microsoft.com/office/drawing/2014/main" id="{6FF3CBC7-7F61-3353-D1EF-AD6CDF696D7B}"/>
                  </a:ext>
                </a:extLst>
              </p:cNvPr>
              <p:cNvSpPr/>
              <p:nvPr/>
            </p:nvSpPr>
            <p:spPr>
              <a:xfrm>
                <a:off x="5055718" y="1904160"/>
                <a:ext cx="287338" cy="287338"/>
              </a:xfrm>
              <a:custGeom>
                <a:avLst/>
                <a:gdLst/>
                <a:ahLst/>
                <a:cxnLst/>
                <a:rect l="l" t="t" r="r" b="b"/>
                <a:pathLst>
                  <a:path w="11955" h="11955" extrusionOk="0">
                    <a:moveTo>
                      <a:pt x="5978" y="0"/>
                    </a:moveTo>
                    <a:cubicBezTo>
                      <a:pt x="2680" y="0"/>
                      <a:pt x="1" y="2679"/>
                      <a:pt x="1" y="5977"/>
                    </a:cubicBezTo>
                    <a:cubicBezTo>
                      <a:pt x="1" y="9275"/>
                      <a:pt x="2680" y="11954"/>
                      <a:pt x="5978" y="11954"/>
                    </a:cubicBezTo>
                    <a:cubicBezTo>
                      <a:pt x="9276" y="11954"/>
                      <a:pt x="11955" y="9275"/>
                      <a:pt x="11955" y="5977"/>
                    </a:cubicBezTo>
                    <a:cubicBezTo>
                      <a:pt x="11955" y="2679"/>
                      <a:pt x="9276" y="0"/>
                      <a:pt x="5978" y="0"/>
                    </a:cubicBezTo>
                    <a:close/>
                  </a:path>
                </a:pathLst>
              </a:custGeom>
              <a:solidFill>
                <a:srgbClr val="69E78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微軟正黑體 Light" panose="020B0304030504040204" pitchFamily="34" charset="-120"/>
                  <a:ea typeface="微軟正黑體 Light" panose="020B0304030504040204" pitchFamily="34" charset="-120"/>
                </a:endParaRPr>
              </a:p>
            </p:txBody>
          </p:sp>
        </p:grpSp>
        <p:grpSp>
          <p:nvGrpSpPr>
            <p:cNvPr id="1153" name="Google Shape;1201;p49">
              <a:extLst>
                <a:ext uri="{FF2B5EF4-FFF2-40B4-BE49-F238E27FC236}">
                  <a16:creationId xmlns:a16="http://schemas.microsoft.com/office/drawing/2014/main" id="{6ABDC7C7-FF01-77D4-DDAE-326CFA47494B}"/>
                </a:ext>
              </a:extLst>
            </p:cNvPr>
            <p:cNvGrpSpPr/>
            <p:nvPr/>
          </p:nvGrpSpPr>
          <p:grpSpPr>
            <a:xfrm>
              <a:off x="6547099" y="2715744"/>
              <a:ext cx="956596" cy="944315"/>
              <a:chOff x="3789174" y="2377690"/>
              <a:chExt cx="1098904" cy="1084796"/>
            </a:xfrm>
          </p:grpSpPr>
          <p:sp>
            <p:nvSpPr>
              <p:cNvPr id="1159" name="Google Shape;1202;p49">
                <a:extLst>
                  <a:ext uri="{FF2B5EF4-FFF2-40B4-BE49-F238E27FC236}">
                    <a16:creationId xmlns:a16="http://schemas.microsoft.com/office/drawing/2014/main" id="{A997832B-640C-9851-A3AC-D09588D633B6}"/>
                  </a:ext>
                </a:extLst>
              </p:cNvPr>
              <p:cNvSpPr/>
              <p:nvPr/>
            </p:nvSpPr>
            <p:spPr>
              <a:xfrm>
                <a:off x="3789174" y="2377690"/>
                <a:ext cx="1098904" cy="1084796"/>
              </a:xfrm>
              <a:custGeom>
                <a:avLst/>
                <a:gdLst/>
                <a:ahLst/>
                <a:cxnLst/>
                <a:rect l="l" t="t" r="r" b="b"/>
                <a:pathLst>
                  <a:path w="45721" h="45134" extrusionOk="0">
                    <a:moveTo>
                      <a:pt x="22861" y="0"/>
                    </a:moveTo>
                    <a:cubicBezTo>
                      <a:pt x="22090" y="0"/>
                      <a:pt x="21319" y="295"/>
                      <a:pt x="20730" y="884"/>
                    </a:cubicBezTo>
                    <a:lnTo>
                      <a:pt x="1180" y="20446"/>
                    </a:lnTo>
                    <a:cubicBezTo>
                      <a:pt x="1" y="21613"/>
                      <a:pt x="1" y="23518"/>
                      <a:pt x="1180" y="24697"/>
                    </a:cubicBezTo>
                    <a:lnTo>
                      <a:pt x="20730" y="44259"/>
                    </a:lnTo>
                    <a:cubicBezTo>
                      <a:pt x="21319" y="44842"/>
                      <a:pt x="22090" y="45134"/>
                      <a:pt x="22861" y="45134"/>
                    </a:cubicBezTo>
                    <a:cubicBezTo>
                      <a:pt x="23632" y="45134"/>
                      <a:pt x="24403" y="44842"/>
                      <a:pt x="24992" y="44259"/>
                    </a:cubicBezTo>
                    <a:lnTo>
                      <a:pt x="44542" y="24697"/>
                    </a:lnTo>
                    <a:cubicBezTo>
                      <a:pt x="45721" y="23518"/>
                      <a:pt x="45721" y="21613"/>
                      <a:pt x="44542" y="20446"/>
                    </a:cubicBezTo>
                    <a:lnTo>
                      <a:pt x="36684" y="12576"/>
                    </a:lnTo>
                    <a:cubicBezTo>
                      <a:pt x="36267" y="12171"/>
                      <a:pt x="36363" y="11481"/>
                      <a:pt x="36851" y="11171"/>
                    </a:cubicBezTo>
                    <a:cubicBezTo>
                      <a:pt x="37565" y="10719"/>
                      <a:pt x="38327" y="10350"/>
                      <a:pt x="39125" y="10052"/>
                    </a:cubicBezTo>
                    <a:cubicBezTo>
                      <a:pt x="39613" y="9874"/>
                      <a:pt x="40054" y="9552"/>
                      <a:pt x="40399" y="9100"/>
                    </a:cubicBezTo>
                    <a:cubicBezTo>
                      <a:pt x="41173" y="8099"/>
                      <a:pt x="41220" y="6778"/>
                      <a:pt x="40518" y="5730"/>
                    </a:cubicBezTo>
                    <a:cubicBezTo>
                      <a:pt x="39932" y="4868"/>
                      <a:pt x="39013" y="4436"/>
                      <a:pt x="38094" y="4436"/>
                    </a:cubicBezTo>
                    <a:cubicBezTo>
                      <a:pt x="37349" y="4436"/>
                      <a:pt x="36606" y="4720"/>
                      <a:pt x="36041" y="5290"/>
                    </a:cubicBezTo>
                    <a:cubicBezTo>
                      <a:pt x="35732" y="5587"/>
                      <a:pt x="35505" y="5956"/>
                      <a:pt x="35362" y="6337"/>
                    </a:cubicBezTo>
                    <a:cubicBezTo>
                      <a:pt x="35077" y="7123"/>
                      <a:pt x="34720" y="7885"/>
                      <a:pt x="34267" y="8588"/>
                    </a:cubicBezTo>
                    <a:cubicBezTo>
                      <a:pt x="34091" y="8872"/>
                      <a:pt x="33797" y="9021"/>
                      <a:pt x="33498" y="9021"/>
                    </a:cubicBezTo>
                    <a:cubicBezTo>
                      <a:pt x="33271" y="9021"/>
                      <a:pt x="33042" y="8934"/>
                      <a:pt x="32862" y="8754"/>
                    </a:cubicBezTo>
                    <a:lnTo>
                      <a:pt x="24992" y="884"/>
                    </a:lnTo>
                    <a:cubicBezTo>
                      <a:pt x="24403" y="295"/>
                      <a:pt x="23632" y="0"/>
                      <a:pt x="22861" y="0"/>
                    </a:cubicBezTo>
                    <a:close/>
                  </a:path>
                </a:pathLst>
              </a:custGeom>
              <a:solidFill>
                <a:srgbClr val="4949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微軟正黑體 Light" panose="020B0304030504040204" pitchFamily="34" charset="-120"/>
                  <a:ea typeface="微軟正黑體 Light" panose="020B0304030504040204" pitchFamily="34" charset="-120"/>
                </a:endParaRPr>
              </a:p>
            </p:txBody>
          </p:sp>
          <p:sp>
            <p:nvSpPr>
              <p:cNvPr id="1160" name="Google Shape;1203;p49">
                <a:extLst>
                  <a:ext uri="{FF2B5EF4-FFF2-40B4-BE49-F238E27FC236}">
                    <a16:creationId xmlns:a16="http://schemas.microsoft.com/office/drawing/2014/main" id="{C9CF2998-AD6F-F72E-2053-97DF419C245D}"/>
                  </a:ext>
                </a:extLst>
              </p:cNvPr>
              <p:cNvSpPr/>
              <p:nvPr/>
            </p:nvSpPr>
            <p:spPr>
              <a:xfrm>
                <a:off x="3885623" y="2465897"/>
                <a:ext cx="287050" cy="287338"/>
              </a:xfrm>
              <a:custGeom>
                <a:avLst/>
                <a:gdLst/>
                <a:ahLst/>
                <a:cxnLst/>
                <a:rect l="l" t="t" r="r" b="b"/>
                <a:pathLst>
                  <a:path w="11943" h="11955" extrusionOk="0">
                    <a:moveTo>
                      <a:pt x="5977" y="0"/>
                    </a:moveTo>
                    <a:cubicBezTo>
                      <a:pt x="2679" y="0"/>
                      <a:pt x="0" y="2679"/>
                      <a:pt x="0" y="5977"/>
                    </a:cubicBezTo>
                    <a:cubicBezTo>
                      <a:pt x="0" y="9275"/>
                      <a:pt x="2679" y="11954"/>
                      <a:pt x="5977" y="11954"/>
                    </a:cubicBezTo>
                    <a:cubicBezTo>
                      <a:pt x="9275" y="11954"/>
                      <a:pt x="11942" y="9275"/>
                      <a:pt x="11942" y="5977"/>
                    </a:cubicBezTo>
                    <a:cubicBezTo>
                      <a:pt x="11942" y="2679"/>
                      <a:pt x="9275" y="0"/>
                      <a:pt x="5977" y="0"/>
                    </a:cubicBezTo>
                    <a:close/>
                  </a:path>
                </a:pathLst>
              </a:custGeom>
              <a:solidFill>
                <a:srgbClr val="4949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微軟正黑體 Light" panose="020B0304030504040204" pitchFamily="34" charset="-120"/>
                  <a:ea typeface="微軟正黑體 Light" panose="020B0304030504040204" pitchFamily="34" charset="-120"/>
                </a:endParaRPr>
              </a:p>
            </p:txBody>
          </p:sp>
        </p:grpSp>
        <p:grpSp>
          <p:nvGrpSpPr>
            <p:cNvPr id="59" name="Google Shape;1210;p49">
              <a:extLst>
                <a:ext uri="{FF2B5EF4-FFF2-40B4-BE49-F238E27FC236}">
                  <a16:creationId xmlns:a16="http://schemas.microsoft.com/office/drawing/2014/main" id="{A1B5C208-CB84-AF54-1012-978D9C623930}"/>
                </a:ext>
              </a:extLst>
            </p:cNvPr>
            <p:cNvGrpSpPr/>
            <p:nvPr/>
          </p:nvGrpSpPr>
          <p:grpSpPr>
            <a:xfrm>
              <a:off x="7034853" y="3222916"/>
              <a:ext cx="956596" cy="944253"/>
              <a:chOff x="4349489" y="2960313"/>
              <a:chExt cx="1098904" cy="1084724"/>
            </a:xfrm>
          </p:grpSpPr>
          <p:sp>
            <p:nvSpPr>
              <p:cNvPr id="63" name="Google Shape;1211;p49">
                <a:extLst>
                  <a:ext uri="{FF2B5EF4-FFF2-40B4-BE49-F238E27FC236}">
                    <a16:creationId xmlns:a16="http://schemas.microsoft.com/office/drawing/2014/main" id="{F018AA6D-1318-D2D0-0A00-41E7044F0196}"/>
                  </a:ext>
                </a:extLst>
              </p:cNvPr>
              <p:cNvSpPr/>
              <p:nvPr/>
            </p:nvSpPr>
            <p:spPr>
              <a:xfrm>
                <a:off x="4349489" y="2960313"/>
                <a:ext cx="1098904" cy="1084724"/>
              </a:xfrm>
              <a:custGeom>
                <a:avLst/>
                <a:gdLst/>
                <a:ahLst/>
                <a:cxnLst/>
                <a:rect l="l" t="t" r="r" b="b"/>
                <a:pathLst>
                  <a:path w="45721" h="45131" extrusionOk="0">
                    <a:moveTo>
                      <a:pt x="22862" y="0"/>
                    </a:moveTo>
                    <a:cubicBezTo>
                      <a:pt x="22092" y="0"/>
                      <a:pt x="21324" y="295"/>
                      <a:pt x="20741" y="884"/>
                    </a:cubicBezTo>
                    <a:lnTo>
                      <a:pt x="12871" y="8743"/>
                    </a:lnTo>
                    <a:cubicBezTo>
                      <a:pt x="12697" y="8917"/>
                      <a:pt x="12470" y="9001"/>
                      <a:pt x="12243" y="9001"/>
                    </a:cubicBezTo>
                    <a:cubicBezTo>
                      <a:pt x="11942" y="9001"/>
                      <a:pt x="11642" y="8854"/>
                      <a:pt x="11466" y="8576"/>
                    </a:cubicBezTo>
                    <a:cubicBezTo>
                      <a:pt x="11014" y="7861"/>
                      <a:pt x="10645" y="7099"/>
                      <a:pt x="10347" y="6302"/>
                    </a:cubicBezTo>
                    <a:cubicBezTo>
                      <a:pt x="10168" y="5814"/>
                      <a:pt x="9847" y="5373"/>
                      <a:pt x="9394" y="5028"/>
                    </a:cubicBezTo>
                    <a:cubicBezTo>
                      <a:pt x="8866" y="4619"/>
                      <a:pt x="8248" y="4413"/>
                      <a:pt x="7630" y="4413"/>
                    </a:cubicBezTo>
                    <a:cubicBezTo>
                      <a:pt x="7078" y="4413"/>
                      <a:pt x="6525" y="4577"/>
                      <a:pt x="6037" y="4909"/>
                    </a:cubicBezTo>
                    <a:cubicBezTo>
                      <a:pt x="4465" y="5968"/>
                      <a:pt x="4310" y="8123"/>
                      <a:pt x="5584" y="9385"/>
                    </a:cubicBezTo>
                    <a:cubicBezTo>
                      <a:pt x="5894" y="9695"/>
                      <a:pt x="6251" y="9921"/>
                      <a:pt x="6632" y="10064"/>
                    </a:cubicBezTo>
                    <a:cubicBezTo>
                      <a:pt x="7418" y="10350"/>
                      <a:pt x="8180" y="10707"/>
                      <a:pt x="8882" y="11159"/>
                    </a:cubicBezTo>
                    <a:cubicBezTo>
                      <a:pt x="9382" y="11469"/>
                      <a:pt x="9466" y="12148"/>
                      <a:pt x="9049" y="12564"/>
                    </a:cubicBezTo>
                    <a:lnTo>
                      <a:pt x="1179" y="20434"/>
                    </a:lnTo>
                    <a:cubicBezTo>
                      <a:pt x="0" y="21613"/>
                      <a:pt x="0" y="23518"/>
                      <a:pt x="1179" y="24697"/>
                    </a:cubicBezTo>
                    <a:lnTo>
                      <a:pt x="20741" y="44247"/>
                    </a:lnTo>
                    <a:cubicBezTo>
                      <a:pt x="21324" y="44836"/>
                      <a:pt x="22092" y="45131"/>
                      <a:pt x="22862" y="45131"/>
                    </a:cubicBezTo>
                    <a:cubicBezTo>
                      <a:pt x="23631" y="45131"/>
                      <a:pt x="24402" y="44836"/>
                      <a:pt x="24992" y="44247"/>
                    </a:cubicBezTo>
                    <a:lnTo>
                      <a:pt x="44554" y="24697"/>
                    </a:lnTo>
                    <a:cubicBezTo>
                      <a:pt x="45720" y="23518"/>
                      <a:pt x="45720" y="21613"/>
                      <a:pt x="44554" y="20434"/>
                    </a:cubicBezTo>
                    <a:lnTo>
                      <a:pt x="24992" y="884"/>
                    </a:lnTo>
                    <a:cubicBezTo>
                      <a:pt x="24402" y="295"/>
                      <a:pt x="23631" y="0"/>
                      <a:pt x="22862" y="0"/>
                    </a:cubicBezTo>
                    <a:close/>
                  </a:path>
                </a:pathLst>
              </a:custGeom>
              <a:solidFill>
                <a:srgbClr val="FCBD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微軟正黑體 Light" panose="020B0304030504040204" pitchFamily="34" charset="-120"/>
                  <a:ea typeface="微軟正黑體 Light" panose="020B0304030504040204" pitchFamily="34" charset="-120"/>
                </a:endParaRPr>
              </a:p>
            </p:txBody>
          </p:sp>
          <p:sp>
            <p:nvSpPr>
              <p:cNvPr id="1152" name="Google Shape;1212;p49">
                <a:extLst>
                  <a:ext uri="{FF2B5EF4-FFF2-40B4-BE49-F238E27FC236}">
                    <a16:creationId xmlns:a16="http://schemas.microsoft.com/office/drawing/2014/main" id="{5F914B8C-3CE3-DB15-25AE-0795999DE14C}"/>
                  </a:ext>
                </a:extLst>
              </p:cNvPr>
              <p:cNvSpPr/>
              <p:nvPr/>
            </p:nvSpPr>
            <p:spPr>
              <a:xfrm>
                <a:off x="5065741" y="3026769"/>
                <a:ext cx="287338" cy="287338"/>
              </a:xfrm>
              <a:custGeom>
                <a:avLst/>
                <a:gdLst/>
                <a:ahLst/>
                <a:cxnLst/>
                <a:rect l="l" t="t" r="r" b="b"/>
                <a:pathLst>
                  <a:path w="11955" h="11955" extrusionOk="0">
                    <a:moveTo>
                      <a:pt x="5978" y="1"/>
                    </a:moveTo>
                    <a:cubicBezTo>
                      <a:pt x="2680" y="1"/>
                      <a:pt x="1" y="2679"/>
                      <a:pt x="1" y="5978"/>
                    </a:cubicBezTo>
                    <a:cubicBezTo>
                      <a:pt x="1" y="9276"/>
                      <a:pt x="2680" y="11954"/>
                      <a:pt x="5978" y="11954"/>
                    </a:cubicBezTo>
                    <a:cubicBezTo>
                      <a:pt x="9276" y="11954"/>
                      <a:pt x="11955" y="9276"/>
                      <a:pt x="11955" y="5978"/>
                    </a:cubicBezTo>
                    <a:cubicBezTo>
                      <a:pt x="11955" y="2679"/>
                      <a:pt x="9276" y="1"/>
                      <a:pt x="5978" y="1"/>
                    </a:cubicBezTo>
                    <a:close/>
                  </a:path>
                </a:pathLst>
              </a:custGeom>
              <a:solidFill>
                <a:srgbClr val="FCBD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微軟正黑體 Light" panose="020B0304030504040204" pitchFamily="34" charset="-120"/>
                  <a:ea typeface="微軟正黑體 Light" panose="020B0304030504040204" pitchFamily="34" charset="-120"/>
                </a:endParaRPr>
              </a:p>
            </p:txBody>
          </p:sp>
        </p:grpSp>
      </p:grpSp>
      <p:pic>
        <p:nvPicPr>
          <p:cNvPr id="2" name="圖片 1">
            <a:extLst>
              <a:ext uri="{FF2B5EF4-FFF2-40B4-BE49-F238E27FC236}">
                <a16:creationId xmlns:a16="http://schemas.microsoft.com/office/drawing/2014/main" id="{2560B81B-9424-4A91-ECF5-1CBA70DF405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8717" y="3300459"/>
            <a:ext cx="393026" cy="393026"/>
          </a:xfrm>
          <a:prstGeom prst="rect">
            <a:avLst/>
          </a:prstGeom>
        </p:spPr>
      </p:pic>
      <p:pic>
        <p:nvPicPr>
          <p:cNvPr id="1173" name="圖形 1172">
            <a:extLst>
              <a:ext uri="{FF2B5EF4-FFF2-40B4-BE49-F238E27FC236}">
                <a16:creationId xmlns:a16="http://schemas.microsoft.com/office/drawing/2014/main" id="{E604B2FE-2206-ADCF-CEC7-2B33AB99A8C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184637" y="1840168"/>
            <a:ext cx="366784" cy="366784"/>
          </a:xfrm>
          <a:prstGeom prst="rect">
            <a:avLst/>
          </a:prstGeom>
        </p:spPr>
      </p:pic>
      <p:pic>
        <p:nvPicPr>
          <p:cNvPr id="1177" name="圖片 1176">
            <a:extLst>
              <a:ext uri="{FF2B5EF4-FFF2-40B4-BE49-F238E27FC236}">
                <a16:creationId xmlns:a16="http://schemas.microsoft.com/office/drawing/2014/main" id="{4665162A-CC7F-7672-F872-F1F35E4BB89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15015" y="2841805"/>
            <a:ext cx="287554" cy="287554"/>
          </a:xfrm>
          <a:prstGeom prst="rect">
            <a:avLst/>
          </a:prstGeom>
        </p:spPr>
      </p:pic>
      <p:pic>
        <p:nvPicPr>
          <p:cNvPr id="1178" name="圖片 1177" descr="一張含有 文字, 餐具, 盤, 美工圖案 的圖片&#10;&#10;自動產生的描述">
            <a:extLst>
              <a:ext uri="{FF2B5EF4-FFF2-40B4-BE49-F238E27FC236}">
                <a16:creationId xmlns:a16="http://schemas.microsoft.com/office/drawing/2014/main" id="{72F3B37A-23AA-97F1-D5FF-C00E758FA97C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891"/>
          <a:stretch/>
        </p:blipFill>
        <p:spPr>
          <a:xfrm>
            <a:off x="7657507" y="2322815"/>
            <a:ext cx="406918" cy="36003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30"/>
          <p:cNvSpPr txBox="1">
            <a:spLocks noGrp="1"/>
          </p:cNvSpPr>
          <p:nvPr>
            <p:ph type="title"/>
          </p:nvPr>
        </p:nvSpPr>
        <p:spPr>
          <a:xfrm>
            <a:off x="713250" y="539500"/>
            <a:ext cx="7717500" cy="53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Development Direction</a:t>
            </a:r>
            <a:endParaRPr dirty="0"/>
          </a:p>
        </p:txBody>
      </p:sp>
      <p:sp>
        <p:nvSpPr>
          <p:cNvPr id="542" name="Google Shape;542;p30"/>
          <p:cNvSpPr/>
          <p:nvPr/>
        </p:nvSpPr>
        <p:spPr>
          <a:xfrm>
            <a:off x="3152775" y="1285875"/>
            <a:ext cx="2838600" cy="5016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dirty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Platform</a:t>
            </a:r>
            <a:endParaRPr sz="2600" dirty="0">
              <a:solidFill>
                <a:schemeClr val="dk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grpSp>
        <p:nvGrpSpPr>
          <p:cNvPr id="543" name="Google Shape;543;p30"/>
          <p:cNvGrpSpPr/>
          <p:nvPr/>
        </p:nvGrpSpPr>
        <p:grpSpPr>
          <a:xfrm>
            <a:off x="5897675" y="2380375"/>
            <a:ext cx="2533821" cy="1409400"/>
            <a:chOff x="5897675" y="2380375"/>
            <a:chExt cx="2533821" cy="1409400"/>
          </a:xfrm>
        </p:grpSpPr>
        <p:sp>
          <p:nvSpPr>
            <p:cNvPr id="545" name="Google Shape;545;p30"/>
            <p:cNvSpPr txBox="1"/>
            <p:nvPr/>
          </p:nvSpPr>
          <p:spPr>
            <a:xfrm>
              <a:off x="5898395" y="2881975"/>
              <a:ext cx="2533101" cy="9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altLang="en-US" dirty="0">
                  <a:solidFill>
                    <a:schemeClr val="dk1"/>
                  </a:solidFill>
                  <a:latin typeface="微軟正黑體 Light" panose="020B0304030504040204" pitchFamily="34" charset="-120"/>
                  <a:ea typeface="微軟正黑體 Light" panose="020B0304030504040204" pitchFamily="34" charset="-120"/>
                  <a:cs typeface="Actor"/>
                  <a:sym typeface="Actor"/>
                </a:rPr>
                <a:t>人手一機，使用方便</a:t>
              </a:r>
              <a:endParaRPr dirty="0">
                <a:solidFill>
                  <a:schemeClr val="dk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  <a:cs typeface="Actor"/>
                <a:sym typeface="Actor"/>
              </a:endParaRPr>
            </a:p>
          </p:txBody>
        </p:sp>
        <p:sp>
          <p:nvSpPr>
            <p:cNvPr id="547" name="Google Shape;547;p30"/>
            <p:cNvSpPr/>
            <p:nvPr/>
          </p:nvSpPr>
          <p:spPr>
            <a:xfrm>
              <a:off x="5897675" y="2380375"/>
              <a:ext cx="2533200" cy="501600"/>
            </a:xfrm>
            <a:prstGeom prst="roundRect">
              <a:avLst>
                <a:gd name="adj" fmla="val 0"/>
              </a:avLst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 dirty="0">
                  <a:solidFill>
                    <a:schemeClr val="dk1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Mobile APP</a:t>
              </a:r>
              <a:endParaRPr sz="2600" dirty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</p:grpSp>
      <p:grpSp>
        <p:nvGrpSpPr>
          <p:cNvPr id="548" name="Google Shape;548;p30"/>
          <p:cNvGrpSpPr/>
          <p:nvPr/>
        </p:nvGrpSpPr>
        <p:grpSpPr>
          <a:xfrm>
            <a:off x="713225" y="2380375"/>
            <a:ext cx="2533200" cy="1409400"/>
            <a:chOff x="713225" y="2380375"/>
            <a:chExt cx="2533200" cy="1409400"/>
          </a:xfrm>
        </p:grpSpPr>
        <p:sp>
          <p:nvSpPr>
            <p:cNvPr id="550" name="Google Shape;550;p30"/>
            <p:cNvSpPr txBox="1"/>
            <p:nvPr/>
          </p:nvSpPr>
          <p:spPr>
            <a:xfrm>
              <a:off x="713244" y="2881975"/>
              <a:ext cx="2533101" cy="9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altLang="en-US" dirty="0">
                  <a:solidFill>
                    <a:schemeClr val="dk1"/>
                  </a:solidFill>
                  <a:latin typeface="微軟正黑體 Light" panose="020B0304030504040204" pitchFamily="34" charset="-120"/>
                  <a:ea typeface="微軟正黑體 Light" panose="020B0304030504040204" pitchFamily="34" charset="-120"/>
                  <a:cs typeface="Actor"/>
                  <a:sym typeface="Actor"/>
                </a:rPr>
                <a:t>網頁使用方便，隨開即用</a:t>
              </a:r>
              <a:endParaRPr lang="en-US" altLang="zh-TW" dirty="0">
                <a:solidFill>
                  <a:schemeClr val="dk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  <a:cs typeface="Actor"/>
                <a:sym typeface="Actor"/>
              </a:endParaRPr>
            </a:p>
          </p:txBody>
        </p:sp>
        <p:sp>
          <p:nvSpPr>
            <p:cNvPr id="552" name="Google Shape;552;p30"/>
            <p:cNvSpPr/>
            <p:nvPr/>
          </p:nvSpPr>
          <p:spPr>
            <a:xfrm>
              <a:off x="713225" y="2380375"/>
              <a:ext cx="2533200" cy="501600"/>
            </a:xfrm>
            <a:prstGeom prst="roundRect">
              <a:avLst>
                <a:gd name="adj" fmla="val 0"/>
              </a:avLst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 dirty="0">
                  <a:solidFill>
                    <a:schemeClr val="dk1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Website</a:t>
              </a:r>
              <a:endParaRPr sz="2600" dirty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</p:grpSp>
      <p:cxnSp>
        <p:nvCxnSpPr>
          <p:cNvPr id="553" name="Google Shape;553;p30"/>
          <p:cNvCxnSpPr/>
          <p:nvPr/>
        </p:nvCxnSpPr>
        <p:spPr>
          <a:xfrm rot="-5400000" flipH="1">
            <a:off x="2888850" y="3470325"/>
            <a:ext cx="3366300" cy="60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4" name="Google Shape;554;p30"/>
          <p:cNvSpPr/>
          <p:nvPr/>
        </p:nvSpPr>
        <p:spPr>
          <a:xfrm>
            <a:off x="3336275" y="2071538"/>
            <a:ext cx="1124100" cy="1124100"/>
          </a:xfrm>
          <a:prstGeom prst="diamond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600">
              <a:solidFill>
                <a:schemeClr val="dk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555" name="Google Shape;555;p30"/>
          <p:cNvSpPr/>
          <p:nvPr/>
        </p:nvSpPr>
        <p:spPr>
          <a:xfrm>
            <a:off x="4683625" y="2071538"/>
            <a:ext cx="1124100" cy="1124100"/>
          </a:xfrm>
          <a:prstGeom prst="diamond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600">
              <a:solidFill>
                <a:schemeClr val="dk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B82A92A4-E9A6-FD6D-7376-13138256AC1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500"/>
                    </a14:imgEffect>
                    <a14:imgEffect>
                      <a14:saturation sat="40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79997" y="2411453"/>
            <a:ext cx="436656" cy="436656"/>
          </a:xfrm>
          <a:prstGeom prst="rect">
            <a:avLst/>
          </a:prstGeom>
          <a:noFill/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EB9440D6-87FB-132D-5421-7C72456125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40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64189" y="2412812"/>
            <a:ext cx="435297" cy="43529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30"/>
          <p:cNvSpPr txBox="1">
            <a:spLocks noGrp="1"/>
          </p:cNvSpPr>
          <p:nvPr>
            <p:ph type="title"/>
          </p:nvPr>
        </p:nvSpPr>
        <p:spPr>
          <a:xfrm>
            <a:off x="713250" y="539500"/>
            <a:ext cx="7717500" cy="53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Related Research</a:t>
            </a:r>
            <a:endParaRPr dirty="0"/>
          </a:p>
        </p:txBody>
      </p:sp>
      <p:grpSp>
        <p:nvGrpSpPr>
          <p:cNvPr id="548" name="Google Shape;548;p30"/>
          <p:cNvGrpSpPr/>
          <p:nvPr/>
        </p:nvGrpSpPr>
        <p:grpSpPr>
          <a:xfrm>
            <a:off x="969558" y="2571750"/>
            <a:ext cx="2533200" cy="1409400"/>
            <a:chOff x="713225" y="2380375"/>
            <a:chExt cx="2533200" cy="1409400"/>
          </a:xfrm>
        </p:grpSpPr>
        <p:sp>
          <p:nvSpPr>
            <p:cNvPr id="550" name="Google Shape;550;p30"/>
            <p:cNvSpPr txBox="1"/>
            <p:nvPr/>
          </p:nvSpPr>
          <p:spPr>
            <a:xfrm>
              <a:off x="713244" y="2881975"/>
              <a:ext cx="2533101" cy="9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altLang="en-US" dirty="0">
                  <a:solidFill>
                    <a:schemeClr val="dk1"/>
                  </a:solidFill>
                  <a:latin typeface="微軟正黑體 Light" panose="020B0304030504040204" pitchFamily="34" charset="-120"/>
                  <a:ea typeface="微軟正黑體 Light" panose="020B0304030504040204" pitchFamily="34" charset="-120"/>
                  <a:cs typeface="Actor"/>
                  <a:sym typeface="Actor"/>
                </a:rPr>
                <a:t>豬豬快租自從 </a:t>
              </a:r>
              <a:r>
                <a:rPr lang="en-US" altLang="zh-TW" dirty="0">
                  <a:solidFill>
                    <a:schemeClr val="dk1"/>
                  </a:solidFill>
                  <a:latin typeface="微軟正黑體 Light" panose="020B0304030504040204" pitchFamily="34" charset="-120"/>
                  <a:ea typeface="微軟正黑體 Light" panose="020B0304030504040204" pitchFamily="34" charset="-120"/>
                  <a:cs typeface="Actor"/>
                  <a:sym typeface="Actor"/>
                </a:rPr>
                <a:t>2016 </a:t>
              </a:r>
              <a:r>
                <a:rPr lang="zh-TW" altLang="en-US" dirty="0">
                  <a:solidFill>
                    <a:schemeClr val="dk1"/>
                  </a:solidFill>
                  <a:latin typeface="微軟正黑體 Light" panose="020B0304030504040204" pitchFamily="34" charset="-120"/>
                  <a:ea typeface="微軟正黑體 Light" panose="020B0304030504040204" pitchFamily="34" charset="-120"/>
                  <a:cs typeface="Actor"/>
                  <a:sym typeface="Actor"/>
                </a:rPr>
                <a:t>年 </a:t>
              </a:r>
              <a:r>
                <a:rPr lang="en-US" altLang="zh-TW" dirty="0">
                  <a:solidFill>
                    <a:schemeClr val="dk1"/>
                  </a:solidFill>
                  <a:latin typeface="微軟正黑體 Light" panose="020B0304030504040204" pitchFamily="34" charset="-120"/>
                  <a:ea typeface="微軟正黑體 Light" panose="020B0304030504040204" pitchFamily="34" charset="-120"/>
                  <a:cs typeface="Actor"/>
                  <a:sym typeface="Actor"/>
                </a:rPr>
                <a:t>12 </a:t>
              </a:r>
              <a:r>
                <a:rPr lang="zh-TW" altLang="en-US" dirty="0">
                  <a:solidFill>
                    <a:schemeClr val="dk1"/>
                  </a:solidFill>
                  <a:latin typeface="微軟正黑體 Light" panose="020B0304030504040204" pitchFamily="34" charset="-120"/>
                  <a:ea typeface="微軟正黑體 Light" panose="020B0304030504040204" pitchFamily="34" charset="-120"/>
                  <a:cs typeface="Actor"/>
                  <a:sym typeface="Actor"/>
                </a:rPr>
                <a:t>月上架以來已經有近 </a:t>
              </a:r>
              <a:r>
                <a:rPr lang="en-US" altLang="zh-TW" dirty="0">
                  <a:solidFill>
                    <a:schemeClr val="dk1"/>
                  </a:solidFill>
                  <a:latin typeface="微軟正黑體 Light" panose="020B0304030504040204" pitchFamily="34" charset="-120"/>
                  <a:ea typeface="微軟正黑體 Light" panose="020B0304030504040204" pitchFamily="34" charset="-120"/>
                  <a:cs typeface="Actor"/>
                  <a:sym typeface="Actor"/>
                </a:rPr>
                <a:t>10 </a:t>
              </a:r>
              <a:r>
                <a:rPr lang="zh-TW" altLang="en-US" dirty="0">
                  <a:solidFill>
                    <a:schemeClr val="dk1"/>
                  </a:solidFill>
                  <a:latin typeface="微軟正黑體 Light" panose="020B0304030504040204" pitchFamily="34" charset="-120"/>
                  <a:ea typeface="微軟正黑體 Light" panose="020B0304030504040204" pitchFamily="34" charset="-120"/>
                  <a:cs typeface="Actor"/>
                  <a:sym typeface="Actor"/>
                </a:rPr>
                <a:t>萬次下載</a:t>
              </a:r>
              <a:endParaRPr lang="en-US" altLang="zh-TW" dirty="0">
                <a:solidFill>
                  <a:schemeClr val="dk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  <a:cs typeface="Actor"/>
                <a:sym typeface="Actor"/>
              </a:endParaRPr>
            </a:p>
          </p:txBody>
        </p:sp>
        <p:sp>
          <p:nvSpPr>
            <p:cNvPr id="552" name="Google Shape;552;p30"/>
            <p:cNvSpPr/>
            <p:nvPr/>
          </p:nvSpPr>
          <p:spPr>
            <a:xfrm>
              <a:off x="713225" y="2380375"/>
              <a:ext cx="2533200" cy="501600"/>
            </a:xfrm>
            <a:prstGeom prst="roundRect">
              <a:avLst>
                <a:gd name="adj" fmla="val 0"/>
              </a:avLst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altLang="en-US" sz="2600" dirty="0">
                  <a:solidFill>
                    <a:schemeClr val="dk1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豬豬快租</a:t>
              </a:r>
              <a:endParaRPr sz="2600" dirty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</p:grpSp>
      <p:sp>
        <p:nvSpPr>
          <p:cNvPr id="554" name="Google Shape;554;p30"/>
          <p:cNvSpPr/>
          <p:nvPr/>
        </p:nvSpPr>
        <p:spPr>
          <a:xfrm>
            <a:off x="5641242" y="2008923"/>
            <a:ext cx="2533200" cy="2595077"/>
          </a:xfrm>
          <a:prstGeom prst="diamond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600">
              <a:solidFill>
                <a:schemeClr val="dk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pic>
        <p:nvPicPr>
          <p:cNvPr id="2" name="圖片 1" descr="一張含有 文字, 美工圖案 的圖片&#10;&#10;自動產生的描述">
            <a:extLst>
              <a:ext uri="{FF2B5EF4-FFF2-40B4-BE49-F238E27FC236}">
                <a16:creationId xmlns:a16="http://schemas.microsoft.com/office/drawing/2014/main" id="{141CBE25-08A2-652F-4367-719D01B1C2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8708" y="2765342"/>
            <a:ext cx="1065175" cy="1092723"/>
          </a:xfrm>
          <a:prstGeom prst="rect">
            <a:avLst/>
          </a:prstGeom>
        </p:spPr>
      </p:pic>
      <p:cxnSp>
        <p:nvCxnSpPr>
          <p:cNvPr id="4" name="Google Shape;553;p30">
            <a:extLst>
              <a:ext uri="{FF2B5EF4-FFF2-40B4-BE49-F238E27FC236}">
                <a16:creationId xmlns:a16="http://schemas.microsoft.com/office/drawing/2014/main" id="{ABEDF63C-9DEC-914B-8967-9C93EE2EF8D7}"/>
              </a:ext>
            </a:extLst>
          </p:cNvPr>
          <p:cNvCxnSpPr/>
          <p:nvPr/>
        </p:nvCxnSpPr>
        <p:spPr>
          <a:xfrm rot="-5400000" flipH="1">
            <a:off x="2888850" y="3470325"/>
            <a:ext cx="3366300" cy="60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5328082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30"/>
          <p:cNvSpPr txBox="1">
            <a:spLocks noGrp="1"/>
          </p:cNvSpPr>
          <p:nvPr>
            <p:ph type="title"/>
          </p:nvPr>
        </p:nvSpPr>
        <p:spPr>
          <a:xfrm>
            <a:off x="713250" y="539500"/>
            <a:ext cx="7717500" cy="53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Related Research</a:t>
            </a:r>
            <a:endParaRPr dirty="0"/>
          </a:p>
        </p:txBody>
      </p:sp>
      <p:grpSp>
        <p:nvGrpSpPr>
          <p:cNvPr id="548" name="Google Shape;548;p30"/>
          <p:cNvGrpSpPr/>
          <p:nvPr/>
        </p:nvGrpSpPr>
        <p:grpSpPr>
          <a:xfrm>
            <a:off x="713250" y="2107576"/>
            <a:ext cx="3210179" cy="2496424"/>
            <a:chOff x="713225" y="2380375"/>
            <a:chExt cx="3553375" cy="2496424"/>
          </a:xfrm>
        </p:grpSpPr>
        <p:sp>
          <p:nvSpPr>
            <p:cNvPr id="550" name="Google Shape;550;p30"/>
            <p:cNvSpPr txBox="1"/>
            <p:nvPr/>
          </p:nvSpPr>
          <p:spPr>
            <a:xfrm>
              <a:off x="713244" y="2881974"/>
              <a:ext cx="3553356" cy="19948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285750" lvl="0" indent="-285750" rtl="0">
                <a:spcBef>
                  <a:spcPts val="0"/>
                </a:spcBef>
                <a:spcAft>
                  <a:spcPts val="600"/>
                </a:spcAft>
                <a:buClr>
                  <a:schemeClr val="accent6"/>
                </a:buClr>
                <a:buFont typeface="Arial" panose="020B0604020202020204" pitchFamily="34" charset="0"/>
                <a:buChar char="•"/>
              </a:pPr>
              <a:r>
                <a:rPr lang="zh-TW" altLang="en-US" sz="1600" dirty="0">
                  <a:solidFill>
                    <a:schemeClr val="dk1"/>
                  </a:solidFill>
                  <a:latin typeface="微軟正黑體 Light" panose="020B0304030504040204" pitchFamily="34" charset="-120"/>
                  <a:ea typeface="微軟正黑體 Light" panose="020B0304030504040204" pitchFamily="34" charset="-120"/>
                  <a:cs typeface="Actor"/>
                  <a:sym typeface="Actor"/>
                </a:rPr>
                <a:t>提供更人性化的搜尋流程</a:t>
              </a:r>
              <a:endParaRPr lang="en-US" altLang="zh-TW" sz="1600" dirty="0">
                <a:solidFill>
                  <a:schemeClr val="dk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  <a:cs typeface="Actor"/>
                <a:sym typeface="Actor"/>
              </a:endParaRPr>
            </a:p>
            <a:p>
              <a:pPr marL="285750" lvl="0" indent="-285750" rtl="0">
                <a:spcBef>
                  <a:spcPts val="0"/>
                </a:spcBef>
                <a:spcAft>
                  <a:spcPts val="600"/>
                </a:spcAft>
                <a:buClr>
                  <a:schemeClr val="accent6"/>
                </a:buClr>
                <a:buFont typeface="Arial" panose="020B0604020202020204" pitchFamily="34" charset="0"/>
                <a:buChar char="•"/>
              </a:pPr>
              <a:r>
                <a:rPr lang="zh-TW" altLang="en-US" sz="1600" dirty="0">
                  <a:solidFill>
                    <a:schemeClr val="dk1"/>
                  </a:solidFill>
                  <a:latin typeface="微軟正黑體 Light" panose="020B0304030504040204" pitchFamily="34" charset="-120"/>
                  <a:ea typeface="微軟正黑體 Light" panose="020B0304030504040204" pitchFamily="34" charset="-120"/>
                  <a:cs typeface="Actor"/>
                  <a:sym typeface="Actor"/>
                </a:rPr>
                <a:t>一次找到各大租屋網站資訊</a:t>
              </a:r>
              <a:endParaRPr lang="en-US" altLang="zh-TW" sz="1600" dirty="0">
                <a:solidFill>
                  <a:schemeClr val="dk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  <a:cs typeface="Actor"/>
                <a:sym typeface="Actor"/>
              </a:endParaRPr>
            </a:p>
            <a:p>
              <a:pPr marL="285750" lvl="0" indent="-285750" rtl="0">
                <a:spcBef>
                  <a:spcPts val="0"/>
                </a:spcBef>
                <a:spcAft>
                  <a:spcPts val="600"/>
                </a:spcAft>
                <a:buClr>
                  <a:schemeClr val="accent6"/>
                </a:buClr>
                <a:buFont typeface="Arial" panose="020B0604020202020204" pitchFamily="34" charset="0"/>
                <a:buChar char="•"/>
              </a:pPr>
              <a:r>
                <a:rPr lang="zh-TW" altLang="en-US" sz="1600" dirty="0">
                  <a:solidFill>
                    <a:schemeClr val="dk1"/>
                  </a:solidFill>
                  <a:latin typeface="微軟正黑體 Light" panose="020B0304030504040204" pitchFamily="34" charset="-120"/>
                  <a:ea typeface="微軟正黑體 Light" panose="020B0304030504040204" pitchFamily="34" charset="-120"/>
                  <a:cs typeface="Actor"/>
                  <a:sym typeface="Actor"/>
                </a:rPr>
                <a:t>過濾重複物件，非常方便省時</a:t>
              </a:r>
              <a:endParaRPr lang="en-US" altLang="zh-TW" sz="1600" dirty="0">
                <a:solidFill>
                  <a:schemeClr val="dk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  <a:cs typeface="Actor"/>
                <a:sym typeface="Actor"/>
              </a:endParaRPr>
            </a:p>
            <a:p>
              <a:pPr marL="285750" lvl="0" indent="-285750" rtl="0">
                <a:spcBef>
                  <a:spcPts val="0"/>
                </a:spcBef>
                <a:spcAft>
                  <a:spcPts val="600"/>
                </a:spcAft>
                <a:buClr>
                  <a:schemeClr val="accent6"/>
                </a:buClr>
                <a:buFont typeface="Arial" panose="020B0604020202020204" pitchFamily="34" charset="0"/>
                <a:buChar char="•"/>
              </a:pPr>
              <a:r>
                <a:rPr lang="zh-TW" altLang="en-US" sz="1600" dirty="0">
                  <a:solidFill>
                    <a:schemeClr val="dk1"/>
                  </a:solidFill>
                  <a:latin typeface="微軟正黑體 Light" panose="020B0304030504040204" pitchFamily="34" charset="-120"/>
                  <a:ea typeface="微軟正黑體 Light" panose="020B0304030504040204" pitchFamily="34" charset="-120"/>
                  <a:cs typeface="Actor"/>
                  <a:sym typeface="Actor"/>
                </a:rPr>
                <a:t>強大的搜尋</a:t>
              </a:r>
              <a:r>
                <a:rPr lang="en-US" altLang="zh-TW" sz="1600" dirty="0">
                  <a:solidFill>
                    <a:schemeClr val="dk1"/>
                  </a:solidFill>
                  <a:latin typeface="微軟正黑體 Light" panose="020B0304030504040204" pitchFamily="34" charset="-120"/>
                  <a:ea typeface="微軟正黑體 Light" panose="020B0304030504040204" pitchFamily="34" charset="-120"/>
                  <a:cs typeface="Actor"/>
                  <a:sym typeface="Actor"/>
                </a:rPr>
                <a:t>/</a:t>
              </a:r>
              <a:r>
                <a:rPr lang="zh-TW" altLang="en-US" sz="1600" dirty="0">
                  <a:solidFill>
                    <a:schemeClr val="dk1"/>
                  </a:solidFill>
                  <a:latin typeface="微軟正黑體 Light" panose="020B0304030504040204" pitchFamily="34" charset="-120"/>
                  <a:ea typeface="微軟正黑體 Light" panose="020B0304030504040204" pitchFamily="34" charset="-120"/>
                  <a:cs typeface="Actor"/>
                  <a:sym typeface="Actor"/>
                </a:rPr>
                <a:t>過濾條件設定</a:t>
              </a:r>
              <a:endParaRPr lang="en-US" altLang="zh-TW" sz="1600" dirty="0">
                <a:solidFill>
                  <a:schemeClr val="dk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  <a:cs typeface="Actor"/>
                <a:sym typeface="Actor"/>
              </a:endParaRPr>
            </a:p>
          </p:txBody>
        </p:sp>
        <p:sp>
          <p:nvSpPr>
            <p:cNvPr id="552" name="Google Shape;552;p30"/>
            <p:cNvSpPr/>
            <p:nvPr/>
          </p:nvSpPr>
          <p:spPr>
            <a:xfrm>
              <a:off x="713225" y="2380375"/>
              <a:ext cx="3552156" cy="501600"/>
            </a:xfrm>
            <a:prstGeom prst="roundRect">
              <a:avLst>
                <a:gd name="adj" fmla="val 0"/>
              </a:avLst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zh-TW" sz="2600" dirty="0">
                  <a:solidFill>
                    <a:schemeClr val="dk1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Advantage</a:t>
              </a:r>
              <a:endParaRPr sz="2600" dirty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</p:grpSp>
      <p:cxnSp>
        <p:nvCxnSpPr>
          <p:cNvPr id="553" name="Google Shape;553;p30"/>
          <p:cNvCxnSpPr/>
          <p:nvPr/>
        </p:nvCxnSpPr>
        <p:spPr>
          <a:xfrm rot="-5400000" flipH="1">
            <a:off x="2888850" y="3470325"/>
            <a:ext cx="3366300" cy="60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" name="Google Shape;548;p30">
            <a:extLst>
              <a:ext uri="{FF2B5EF4-FFF2-40B4-BE49-F238E27FC236}">
                <a16:creationId xmlns:a16="http://schemas.microsoft.com/office/drawing/2014/main" id="{B6E73134-8C91-D052-14DE-D3AB2371AE05}"/>
              </a:ext>
            </a:extLst>
          </p:cNvPr>
          <p:cNvGrpSpPr/>
          <p:nvPr/>
        </p:nvGrpSpPr>
        <p:grpSpPr>
          <a:xfrm>
            <a:off x="5160497" y="2107576"/>
            <a:ext cx="3565366" cy="2496424"/>
            <a:chOff x="713225" y="2380375"/>
            <a:chExt cx="3553375" cy="2496424"/>
          </a:xfrm>
        </p:grpSpPr>
        <p:sp>
          <p:nvSpPr>
            <p:cNvPr id="4" name="Google Shape;550;p30">
              <a:extLst>
                <a:ext uri="{FF2B5EF4-FFF2-40B4-BE49-F238E27FC236}">
                  <a16:creationId xmlns:a16="http://schemas.microsoft.com/office/drawing/2014/main" id="{775FD680-E35D-6DEA-CA29-13F83FFC7664}"/>
                </a:ext>
              </a:extLst>
            </p:cNvPr>
            <p:cNvSpPr txBox="1"/>
            <p:nvPr/>
          </p:nvSpPr>
          <p:spPr>
            <a:xfrm>
              <a:off x="713244" y="2881974"/>
              <a:ext cx="3553356" cy="19948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285750" lvl="0" indent="-285750" rtl="0">
                <a:spcBef>
                  <a:spcPts val="0"/>
                </a:spcBef>
                <a:spcAft>
                  <a:spcPts val="600"/>
                </a:spcAft>
                <a:buClr>
                  <a:schemeClr val="accent6"/>
                </a:buClr>
                <a:buFont typeface="Arial" panose="020B0604020202020204" pitchFamily="34" charset="0"/>
                <a:buChar char="•"/>
              </a:pPr>
              <a:r>
                <a:rPr lang="en-US" altLang="zh-TW" sz="1600" dirty="0">
                  <a:solidFill>
                    <a:schemeClr val="dk1"/>
                  </a:solidFill>
                  <a:latin typeface="微軟正黑體 Light" panose="020B0304030504040204" pitchFamily="34" charset="-120"/>
                  <a:ea typeface="微軟正黑體 Light" panose="020B0304030504040204" pitchFamily="34" charset="-120"/>
                  <a:cs typeface="Actor"/>
                  <a:sym typeface="Actor"/>
                </a:rPr>
                <a:t>UI </a:t>
              </a:r>
              <a:r>
                <a:rPr lang="zh-TW" altLang="en-US" sz="1600" dirty="0">
                  <a:solidFill>
                    <a:schemeClr val="dk1"/>
                  </a:solidFill>
                  <a:latin typeface="微軟正黑體 Light" panose="020B0304030504040204" pitchFamily="34" charset="-120"/>
                  <a:ea typeface="微軟正黑體 Light" panose="020B0304030504040204" pitchFamily="34" charset="-120"/>
                  <a:cs typeface="Actor"/>
                  <a:sym typeface="Actor"/>
                </a:rPr>
                <a:t>呈現比較單調</a:t>
              </a:r>
              <a:endParaRPr lang="en-US" altLang="zh-TW" sz="1600" dirty="0">
                <a:solidFill>
                  <a:schemeClr val="dk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  <a:cs typeface="Actor"/>
                <a:sym typeface="Actor"/>
              </a:endParaRPr>
            </a:p>
            <a:p>
              <a:pPr marL="285750" lvl="0" indent="-285750" rtl="0">
                <a:spcBef>
                  <a:spcPts val="0"/>
                </a:spcBef>
                <a:spcAft>
                  <a:spcPts val="600"/>
                </a:spcAft>
                <a:buClr>
                  <a:schemeClr val="accent6"/>
                </a:buClr>
                <a:buFont typeface="Arial" panose="020B0604020202020204" pitchFamily="34" charset="0"/>
                <a:buChar char="•"/>
              </a:pPr>
              <a:r>
                <a:rPr lang="zh-TW" altLang="en-US" sz="1600" dirty="0">
                  <a:solidFill>
                    <a:schemeClr val="dk1"/>
                  </a:solidFill>
                  <a:latin typeface="微軟正黑體 Light" panose="020B0304030504040204" pitchFamily="34" charset="-120"/>
                  <a:ea typeface="微軟正黑體 Light" panose="020B0304030504040204" pitchFamily="34" charset="-120"/>
                  <a:cs typeface="Actor"/>
                  <a:sym typeface="Actor"/>
                </a:rPr>
                <a:t>租屋物件涵蓋率可以再增加</a:t>
              </a:r>
              <a:endParaRPr lang="en-US" altLang="zh-TW" sz="1600" dirty="0">
                <a:solidFill>
                  <a:schemeClr val="dk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  <a:cs typeface="Actor"/>
                <a:sym typeface="Actor"/>
              </a:endParaRPr>
            </a:p>
            <a:p>
              <a:pPr marL="285750" lvl="0" indent="-285750" rtl="0">
                <a:spcBef>
                  <a:spcPts val="0"/>
                </a:spcBef>
                <a:spcAft>
                  <a:spcPts val="600"/>
                </a:spcAft>
                <a:buClr>
                  <a:schemeClr val="accent6"/>
                </a:buClr>
                <a:buFont typeface="Arial" panose="020B0604020202020204" pitchFamily="34" charset="0"/>
                <a:buChar char="•"/>
              </a:pPr>
              <a:r>
                <a:rPr lang="zh-TW" altLang="en-US" sz="1600" dirty="0">
                  <a:solidFill>
                    <a:schemeClr val="dk1"/>
                  </a:solidFill>
                  <a:latin typeface="微軟正黑體 Light" panose="020B0304030504040204" pitchFamily="34" charset="-120"/>
                  <a:ea typeface="微軟正黑體 Light" panose="020B0304030504040204" pitchFamily="34" charset="-120"/>
                  <a:cs typeface="Actor"/>
                  <a:sym typeface="Actor"/>
                </a:rPr>
                <a:t>沒有地圖搜尋</a:t>
              </a:r>
              <a:endParaRPr lang="en-US" altLang="zh-TW" sz="1600" dirty="0">
                <a:solidFill>
                  <a:schemeClr val="dk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  <a:cs typeface="Actor"/>
                <a:sym typeface="Actor"/>
              </a:endParaRPr>
            </a:p>
            <a:p>
              <a:pPr marL="285750" lvl="0" indent="-285750" rtl="0">
                <a:spcBef>
                  <a:spcPts val="0"/>
                </a:spcBef>
                <a:spcAft>
                  <a:spcPts val="600"/>
                </a:spcAft>
                <a:buClr>
                  <a:schemeClr val="accent6"/>
                </a:buClr>
                <a:buFont typeface="Arial" panose="020B0604020202020204" pitchFamily="34" charset="0"/>
                <a:buChar char="•"/>
              </a:pPr>
              <a:r>
                <a:rPr lang="zh-TW" altLang="en-US" sz="1600" dirty="0">
                  <a:solidFill>
                    <a:schemeClr val="dk1"/>
                  </a:solidFill>
                  <a:latin typeface="微軟正黑體 Light" panose="020B0304030504040204" pitchFamily="34" charset="-120"/>
                  <a:ea typeface="微軟正黑體 Light" panose="020B0304030504040204" pitchFamily="34" charset="-120"/>
                  <a:cs typeface="Actor"/>
                  <a:sym typeface="Actor"/>
                </a:rPr>
                <a:t>增加即時通知可以大大增加實用性</a:t>
              </a:r>
              <a:endParaRPr lang="en-US" altLang="zh-TW" sz="1600" dirty="0">
                <a:solidFill>
                  <a:schemeClr val="dk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  <a:cs typeface="Actor"/>
                <a:sym typeface="Actor"/>
              </a:endParaRPr>
            </a:p>
          </p:txBody>
        </p:sp>
        <p:sp>
          <p:nvSpPr>
            <p:cNvPr id="6" name="Google Shape;552;p30">
              <a:extLst>
                <a:ext uri="{FF2B5EF4-FFF2-40B4-BE49-F238E27FC236}">
                  <a16:creationId xmlns:a16="http://schemas.microsoft.com/office/drawing/2014/main" id="{0EAEB0EC-F038-EA87-E28E-1FD590C7CE27}"/>
                </a:ext>
              </a:extLst>
            </p:cNvPr>
            <p:cNvSpPr/>
            <p:nvPr/>
          </p:nvSpPr>
          <p:spPr>
            <a:xfrm>
              <a:off x="713225" y="2380375"/>
              <a:ext cx="3552156" cy="501600"/>
            </a:xfrm>
            <a:prstGeom prst="roundRect">
              <a:avLst>
                <a:gd name="adj" fmla="val 0"/>
              </a:avLst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zh-TW" sz="2600" dirty="0">
                  <a:solidFill>
                    <a:schemeClr val="dk1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Weakness</a:t>
              </a:r>
              <a:endParaRPr sz="2600" dirty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900233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26"/>
          <p:cNvSpPr txBox="1">
            <a:spLocks noGrp="1"/>
          </p:cNvSpPr>
          <p:nvPr>
            <p:ph type="title"/>
          </p:nvPr>
        </p:nvSpPr>
        <p:spPr>
          <a:xfrm>
            <a:off x="713250" y="539500"/>
            <a:ext cx="7717500" cy="53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System</a:t>
            </a:r>
            <a:r>
              <a:rPr lang="zh-TW" altLang="en-US" dirty="0"/>
              <a:t> </a:t>
            </a:r>
            <a:r>
              <a:rPr lang="en-US" altLang="zh-TW" dirty="0"/>
              <a:t>Architecture</a:t>
            </a:r>
            <a:endParaRPr dirty="0"/>
          </a:p>
        </p:txBody>
      </p:sp>
      <p:pic>
        <p:nvPicPr>
          <p:cNvPr id="388" name="圖片 387">
            <a:extLst>
              <a:ext uri="{FF2B5EF4-FFF2-40B4-BE49-F238E27FC236}">
                <a16:creationId xmlns:a16="http://schemas.microsoft.com/office/drawing/2014/main" id="{4D4D0680-EA90-2188-722B-E4ABE30EDF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6017" y="1582810"/>
            <a:ext cx="2811966" cy="302119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0"/>
          <p:cNvSpPr txBox="1">
            <a:spLocks noGrp="1"/>
          </p:cNvSpPr>
          <p:nvPr>
            <p:ph type="title"/>
          </p:nvPr>
        </p:nvSpPr>
        <p:spPr>
          <a:xfrm>
            <a:off x="713250" y="539500"/>
            <a:ext cx="7717500" cy="53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User Flow</a:t>
            </a:r>
            <a:endParaRPr dirty="0"/>
          </a:p>
        </p:txBody>
      </p:sp>
      <p:grpSp>
        <p:nvGrpSpPr>
          <p:cNvPr id="224" name="Google Shape;224;p20"/>
          <p:cNvGrpSpPr/>
          <p:nvPr/>
        </p:nvGrpSpPr>
        <p:grpSpPr>
          <a:xfrm>
            <a:off x="1879167" y="2004325"/>
            <a:ext cx="1591237" cy="2599675"/>
            <a:chOff x="719438" y="1910325"/>
            <a:chExt cx="1591237" cy="2599675"/>
          </a:xfrm>
        </p:grpSpPr>
        <p:sp>
          <p:nvSpPr>
            <p:cNvPr id="225" name="Google Shape;225;p20"/>
            <p:cNvSpPr txBox="1"/>
            <p:nvPr/>
          </p:nvSpPr>
          <p:spPr>
            <a:xfrm>
              <a:off x="719438" y="3346700"/>
              <a:ext cx="1591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600" dirty="0">
                  <a:solidFill>
                    <a:schemeClr val="dk1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Address</a:t>
              </a:r>
              <a:endParaRPr sz="2600" dirty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  <p:sp>
          <p:nvSpPr>
            <p:cNvPr id="226" name="Google Shape;226;p20"/>
            <p:cNvSpPr txBox="1"/>
            <p:nvPr/>
          </p:nvSpPr>
          <p:spPr>
            <a:xfrm>
              <a:off x="719475" y="3612100"/>
              <a:ext cx="1591200" cy="89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altLang="en-US" sz="1600" dirty="0">
                  <a:solidFill>
                    <a:schemeClr val="dk1"/>
                  </a:solidFill>
                  <a:latin typeface="微軟正黑體 Light" panose="020B0304030504040204" pitchFamily="34" charset="-120"/>
                  <a:ea typeface="微軟正黑體 Light" panose="020B0304030504040204" pitchFamily="34" charset="-120"/>
                  <a:cs typeface="Actor"/>
                  <a:sym typeface="Actor"/>
                </a:rPr>
                <a:t>輸入地址</a:t>
              </a:r>
              <a:endParaRPr sz="1600" dirty="0">
                <a:solidFill>
                  <a:schemeClr val="dk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  <a:cs typeface="Actor"/>
                <a:sym typeface="Actor"/>
              </a:endParaRPr>
            </a:p>
          </p:txBody>
        </p:sp>
        <p:sp>
          <p:nvSpPr>
            <p:cNvPr id="227" name="Google Shape;227;p20"/>
            <p:cNvSpPr txBox="1"/>
            <p:nvPr/>
          </p:nvSpPr>
          <p:spPr>
            <a:xfrm>
              <a:off x="719438" y="1910325"/>
              <a:ext cx="1591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chemeClr val="dk1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Step 01</a:t>
              </a:r>
              <a:endParaRPr sz="26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</p:grpSp>
      <p:sp>
        <p:nvSpPr>
          <p:cNvPr id="228" name="Google Shape;228;p20"/>
          <p:cNvSpPr/>
          <p:nvPr/>
        </p:nvSpPr>
        <p:spPr>
          <a:xfrm>
            <a:off x="2223292" y="2491975"/>
            <a:ext cx="903000" cy="903000"/>
          </a:xfrm>
          <a:prstGeom prst="diamond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9" name="Google Shape;229;p20"/>
          <p:cNvGrpSpPr/>
          <p:nvPr/>
        </p:nvGrpSpPr>
        <p:grpSpPr>
          <a:xfrm>
            <a:off x="3919192" y="1775725"/>
            <a:ext cx="1591237" cy="2599675"/>
            <a:chOff x="2759463" y="1681725"/>
            <a:chExt cx="1591237" cy="2599675"/>
          </a:xfrm>
        </p:grpSpPr>
        <p:sp>
          <p:nvSpPr>
            <p:cNvPr id="230" name="Google Shape;230;p20"/>
            <p:cNvSpPr txBox="1"/>
            <p:nvPr/>
          </p:nvSpPr>
          <p:spPr>
            <a:xfrm>
              <a:off x="2759463" y="3118100"/>
              <a:ext cx="1591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zh-TW" sz="2600" dirty="0">
                  <a:solidFill>
                    <a:schemeClr val="dk1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Filter</a:t>
              </a:r>
              <a:endParaRPr sz="2600" dirty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  <p:sp>
          <p:nvSpPr>
            <p:cNvPr id="231" name="Google Shape;231;p20"/>
            <p:cNvSpPr txBox="1"/>
            <p:nvPr/>
          </p:nvSpPr>
          <p:spPr>
            <a:xfrm>
              <a:off x="2759500" y="3383500"/>
              <a:ext cx="1591200" cy="89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altLang="en-US" sz="1600" dirty="0">
                  <a:solidFill>
                    <a:schemeClr val="dk1"/>
                  </a:solidFill>
                  <a:latin typeface="微軟正黑體 Light" panose="020B0304030504040204" pitchFamily="34" charset="-120"/>
                  <a:ea typeface="微軟正黑體 Light" panose="020B0304030504040204" pitchFamily="34" charset="-120"/>
                  <a:cs typeface="Actor"/>
                  <a:sym typeface="Actor"/>
                </a:rPr>
                <a:t>篩選想要的資料</a:t>
              </a:r>
              <a:endParaRPr sz="1600" dirty="0">
                <a:solidFill>
                  <a:schemeClr val="dk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  <a:cs typeface="Actor"/>
                <a:sym typeface="Actor"/>
              </a:endParaRPr>
            </a:p>
          </p:txBody>
        </p:sp>
        <p:sp>
          <p:nvSpPr>
            <p:cNvPr id="232" name="Google Shape;232;p20"/>
            <p:cNvSpPr txBox="1"/>
            <p:nvPr/>
          </p:nvSpPr>
          <p:spPr>
            <a:xfrm>
              <a:off x="2759463" y="1681725"/>
              <a:ext cx="1591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chemeClr val="dk1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Step 02</a:t>
              </a:r>
              <a:endParaRPr sz="26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</p:grpSp>
      <p:sp>
        <p:nvSpPr>
          <p:cNvPr id="233" name="Google Shape;233;p20"/>
          <p:cNvSpPr/>
          <p:nvPr/>
        </p:nvSpPr>
        <p:spPr>
          <a:xfrm>
            <a:off x="4263317" y="2263375"/>
            <a:ext cx="903000" cy="903000"/>
          </a:xfrm>
          <a:prstGeom prst="diamond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4" name="Google Shape;234;p20"/>
          <p:cNvGrpSpPr/>
          <p:nvPr/>
        </p:nvGrpSpPr>
        <p:grpSpPr>
          <a:xfrm>
            <a:off x="5959217" y="1547125"/>
            <a:ext cx="1591237" cy="2599675"/>
            <a:chOff x="4799488" y="1453125"/>
            <a:chExt cx="1591237" cy="2599675"/>
          </a:xfrm>
        </p:grpSpPr>
        <p:sp>
          <p:nvSpPr>
            <p:cNvPr id="235" name="Google Shape;235;p20"/>
            <p:cNvSpPr txBox="1"/>
            <p:nvPr/>
          </p:nvSpPr>
          <p:spPr>
            <a:xfrm>
              <a:off x="4799488" y="2889500"/>
              <a:ext cx="1591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zh-TW" sz="2600" dirty="0">
                  <a:solidFill>
                    <a:schemeClr val="dk1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Result</a:t>
              </a:r>
              <a:endParaRPr sz="2600" dirty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  <p:sp>
          <p:nvSpPr>
            <p:cNvPr id="236" name="Google Shape;236;p20"/>
            <p:cNvSpPr txBox="1"/>
            <p:nvPr/>
          </p:nvSpPr>
          <p:spPr>
            <a:xfrm>
              <a:off x="4799525" y="3154900"/>
              <a:ext cx="1591200" cy="89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altLang="en-US" sz="1600" dirty="0">
                  <a:solidFill>
                    <a:schemeClr val="dk1"/>
                  </a:solidFill>
                  <a:latin typeface="微軟正黑體 Light" panose="020B0304030504040204" pitchFamily="34" charset="-120"/>
                  <a:ea typeface="微軟正黑體 Light" panose="020B0304030504040204" pitchFamily="34" charset="-120"/>
                  <a:cs typeface="Actor"/>
                  <a:sym typeface="Actor"/>
                </a:rPr>
                <a:t>獲得結果</a:t>
              </a:r>
              <a:endParaRPr sz="1600" dirty="0">
                <a:solidFill>
                  <a:schemeClr val="dk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  <a:cs typeface="Actor"/>
                <a:sym typeface="Actor"/>
              </a:endParaRPr>
            </a:p>
          </p:txBody>
        </p:sp>
        <p:sp>
          <p:nvSpPr>
            <p:cNvPr id="237" name="Google Shape;237;p20"/>
            <p:cNvSpPr txBox="1"/>
            <p:nvPr/>
          </p:nvSpPr>
          <p:spPr>
            <a:xfrm>
              <a:off x="4799488" y="1453125"/>
              <a:ext cx="1591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chemeClr val="dk1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Step 03</a:t>
              </a:r>
              <a:endParaRPr sz="26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</p:grpSp>
      <p:sp>
        <p:nvSpPr>
          <p:cNvPr id="238" name="Google Shape;238;p20"/>
          <p:cNvSpPr/>
          <p:nvPr/>
        </p:nvSpPr>
        <p:spPr>
          <a:xfrm>
            <a:off x="6303342" y="2034775"/>
            <a:ext cx="903000" cy="903000"/>
          </a:xfrm>
          <a:prstGeom prst="diamond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44" name="Google Shape;244;p20"/>
          <p:cNvCxnSpPr>
            <a:stCxn id="233" idx="1"/>
            <a:endCxn id="228" idx="3"/>
          </p:cNvCxnSpPr>
          <p:nvPr/>
        </p:nvCxnSpPr>
        <p:spPr>
          <a:xfrm flipH="1">
            <a:off x="3126317" y="2714875"/>
            <a:ext cx="1137000" cy="228600"/>
          </a:xfrm>
          <a:prstGeom prst="bentConnector3">
            <a:avLst>
              <a:gd name="adj1" fmla="val 50001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5" name="Google Shape;245;p20"/>
          <p:cNvCxnSpPr>
            <a:stCxn id="233" idx="3"/>
            <a:endCxn id="238" idx="1"/>
          </p:cNvCxnSpPr>
          <p:nvPr/>
        </p:nvCxnSpPr>
        <p:spPr>
          <a:xfrm rot="10800000" flipH="1">
            <a:off x="5166317" y="2486275"/>
            <a:ext cx="1137000" cy="228600"/>
          </a:xfrm>
          <a:prstGeom prst="bentConnector3">
            <a:avLst>
              <a:gd name="adj1" fmla="val 50001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1" name="Google Shape;251;p20"/>
          <p:cNvSpPr/>
          <p:nvPr/>
        </p:nvSpPr>
        <p:spPr>
          <a:xfrm>
            <a:off x="6611205" y="2311545"/>
            <a:ext cx="351286" cy="349457"/>
          </a:xfrm>
          <a:custGeom>
            <a:avLst/>
            <a:gdLst/>
            <a:ahLst/>
            <a:cxnLst/>
            <a:rect l="l" t="t" r="r" b="b"/>
            <a:pathLst>
              <a:path w="11909" h="11847" extrusionOk="0">
                <a:moveTo>
                  <a:pt x="3560" y="2647"/>
                </a:moveTo>
                <a:lnTo>
                  <a:pt x="3560" y="3561"/>
                </a:lnTo>
                <a:lnTo>
                  <a:pt x="2615" y="3561"/>
                </a:lnTo>
                <a:lnTo>
                  <a:pt x="3560" y="2647"/>
                </a:lnTo>
                <a:close/>
                <a:moveTo>
                  <a:pt x="6616" y="4222"/>
                </a:moveTo>
                <a:cubicBezTo>
                  <a:pt x="7971" y="4285"/>
                  <a:pt x="9074" y="5325"/>
                  <a:pt x="9074" y="6680"/>
                </a:cubicBezTo>
                <a:cubicBezTo>
                  <a:pt x="9074" y="8003"/>
                  <a:pt x="7971" y="9106"/>
                  <a:pt x="6616" y="9106"/>
                </a:cubicBezTo>
                <a:cubicBezTo>
                  <a:pt x="5293" y="9106"/>
                  <a:pt x="4190" y="8003"/>
                  <a:pt x="4190" y="6680"/>
                </a:cubicBezTo>
                <a:cubicBezTo>
                  <a:pt x="4190" y="5325"/>
                  <a:pt x="5293" y="4222"/>
                  <a:pt x="6616" y="4222"/>
                </a:cubicBezTo>
                <a:close/>
                <a:moveTo>
                  <a:pt x="7687" y="757"/>
                </a:moveTo>
                <a:lnTo>
                  <a:pt x="7687" y="1513"/>
                </a:lnTo>
                <a:lnTo>
                  <a:pt x="3875" y="1513"/>
                </a:lnTo>
                <a:cubicBezTo>
                  <a:pt x="3781" y="1513"/>
                  <a:pt x="3655" y="1544"/>
                  <a:pt x="3623" y="1639"/>
                </a:cubicBezTo>
                <a:lnTo>
                  <a:pt x="1512" y="3718"/>
                </a:lnTo>
                <a:cubicBezTo>
                  <a:pt x="1418" y="3813"/>
                  <a:pt x="1386" y="3876"/>
                  <a:pt x="1386" y="3939"/>
                </a:cubicBezTo>
                <a:lnTo>
                  <a:pt x="1386" y="9862"/>
                </a:lnTo>
                <a:lnTo>
                  <a:pt x="662" y="9862"/>
                </a:lnTo>
                <a:lnTo>
                  <a:pt x="662" y="757"/>
                </a:lnTo>
                <a:close/>
                <a:moveTo>
                  <a:pt x="8380" y="2175"/>
                </a:moveTo>
                <a:lnTo>
                  <a:pt x="8380" y="4128"/>
                </a:lnTo>
                <a:cubicBezTo>
                  <a:pt x="7876" y="3813"/>
                  <a:pt x="7278" y="3592"/>
                  <a:pt x="6648" y="3592"/>
                </a:cubicBezTo>
                <a:cubicBezTo>
                  <a:pt x="4915" y="3592"/>
                  <a:pt x="3560" y="5010"/>
                  <a:pt x="3560" y="6711"/>
                </a:cubicBezTo>
                <a:cubicBezTo>
                  <a:pt x="3560" y="8444"/>
                  <a:pt x="4946" y="9830"/>
                  <a:pt x="6648" y="9830"/>
                </a:cubicBezTo>
                <a:cubicBezTo>
                  <a:pt x="7120" y="9830"/>
                  <a:pt x="7593" y="9704"/>
                  <a:pt x="8002" y="9515"/>
                </a:cubicBezTo>
                <a:lnTo>
                  <a:pt x="8380" y="9893"/>
                </a:lnTo>
                <a:lnTo>
                  <a:pt x="8380" y="10492"/>
                </a:lnTo>
                <a:lnTo>
                  <a:pt x="2079" y="10492"/>
                </a:lnTo>
                <a:lnTo>
                  <a:pt x="2079" y="4285"/>
                </a:lnTo>
                <a:lnTo>
                  <a:pt x="3875" y="4285"/>
                </a:lnTo>
                <a:cubicBezTo>
                  <a:pt x="4064" y="4285"/>
                  <a:pt x="4222" y="4128"/>
                  <a:pt x="4222" y="3907"/>
                </a:cubicBezTo>
                <a:lnTo>
                  <a:pt x="4222" y="2175"/>
                </a:lnTo>
                <a:close/>
                <a:moveTo>
                  <a:pt x="9074" y="8633"/>
                </a:moveTo>
                <a:lnTo>
                  <a:pt x="11027" y="10618"/>
                </a:lnTo>
                <a:cubicBezTo>
                  <a:pt x="11153" y="10744"/>
                  <a:pt x="11153" y="10964"/>
                  <a:pt x="11027" y="11090"/>
                </a:cubicBezTo>
                <a:cubicBezTo>
                  <a:pt x="10964" y="11153"/>
                  <a:pt x="10877" y="11185"/>
                  <a:pt x="10791" y="11185"/>
                </a:cubicBezTo>
                <a:cubicBezTo>
                  <a:pt x="10704" y="11185"/>
                  <a:pt x="10617" y="11153"/>
                  <a:pt x="10554" y="11090"/>
                </a:cubicBezTo>
                <a:lnTo>
                  <a:pt x="8601" y="9106"/>
                </a:lnTo>
                <a:cubicBezTo>
                  <a:pt x="8790" y="9011"/>
                  <a:pt x="8948" y="8791"/>
                  <a:pt x="9074" y="8633"/>
                </a:cubicBezTo>
                <a:close/>
                <a:moveTo>
                  <a:pt x="347" y="1"/>
                </a:moveTo>
                <a:cubicBezTo>
                  <a:pt x="158" y="1"/>
                  <a:pt x="0" y="190"/>
                  <a:pt x="0" y="379"/>
                </a:cubicBezTo>
                <a:lnTo>
                  <a:pt x="0" y="10145"/>
                </a:lnTo>
                <a:cubicBezTo>
                  <a:pt x="0" y="10334"/>
                  <a:pt x="158" y="10492"/>
                  <a:pt x="347" y="10492"/>
                </a:cubicBezTo>
                <a:lnTo>
                  <a:pt x="1386" y="10492"/>
                </a:lnTo>
                <a:lnTo>
                  <a:pt x="1386" y="10838"/>
                </a:lnTo>
                <a:cubicBezTo>
                  <a:pt x="1386" y="11059"/>
                  <a:pt x="1544" y="11216"/>
                  <a:pt x="1733" y="11216"/>
                </a:cubicBezTo>
                <a:lnTo>
                  <a:pt x="8695" y="11216"/>
                </a:lnTo>
                <a:cubicBezTo>
                  <a:pt x="8916" y="11216"/>
                  <a:pt x="9074" y="11059"/>
                  <a:pt x="9074" y="10838"/>
                </a:cubicBezTo>
                <a:lnTo>
                  <a:pt x="9074" y="10586"/>
                </a:lnTo>
                <a:lnTo>
                  <a:pt x="10050" y="11563"/>
                </a:lnTo>
                <a:cubicBezTo>
                  <a:pt x="10239" y="11752"/>
                  <a:pt x="10507" y="11847"/>
                  <a:pt x="10775" y="11847"/>
                </a:cubicBezTo>
                <a:cubicBezTo>
                  <a:pt x="11043" y="11847"/>
                  <a:pt x="11310" y="11752"/>
                  <a:pt x="11499" y="11563"/>
                </a:cubicBezTo>
                <a:cubicBezTo>
                  <a:pt x="11909" y="11153"/>
                  <a:pt x="11909" y="10492"/>
                  <a:pt x="11499" y="10114"/>
                </a:cubicBezTo>
                <a:lnTo>
                  <a:pt x="9420" y="8003"/>
                </a:lnTo>
                <a:cubicBezTo>
                  <a:pt x="9609" y="7625"/>
                  <a:pt x="9735" y="7152"/>
                  <a:pt x="9735" y="6680"/>
                </a:cubicBezTo>
                <a:cubicBezTo>
                  <a:pt x="9735" y="5924"/>
                  <a:pt x="9452" y="5262"/>
                  <a:pt x="9011" y="4695"/>
                </a:cubicBezTo>
                <a:lnTo>
                  <a:pt x="9011" y="1828"/>
                </a:lnTo>
                <a:cubicBezTo>
                  <a:pt x="9011" y="1639"/>
                  <a:pt x="8853" y="1481"/>
                  <a:pt x="8664" y="1481"/>
                </a:cubicBezTo>
                <a:lnTo>
                  <a:pt x="8317" y="1481"/>
                </a:lnTo>
                <a:lnTo>
                  <a:pt x="8317" y="379"/>
                </a:lnTo>
                <a:cubicBezTo>
                  <a:pt x="8317" y="190"/>
                  <a:pt x="8160" y="1"/>
                  <a:pt x="7971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2" name="Google Shape;252;p20"/>
          <p:cNvGrpSpPr/>
          <p:nvPr/>
        </p:nvGrpSpPr>
        <p:grpSpPr>
          <a:xfrm>
            <a:off x="2525847" y="2763504"/>
            <a:ext cx="352230" cy="348542"/>
            <a:chOff x="1049375" y="2318350"/>
            <a:chExt cx="298525" cy="295400"/>
          </a:xfrm>
        </p:grpSpPr>
        <p:sp>
          <p:nvSpPr>
            <p:cNvPr id="253" name="Google Shape;253;p20"/>
            <p:cNvSpPr/>
            <p:nvPr/>
          </p:nvSpPr>
          <p:spPr>
            <a:xfrm>
              <a:off x="1101350" y="2492325"/>
              <a:ext cx="70125" cy="50525"/>
            </a:xfrm>
            <a:custGeom>
              <a:avLst/>
              <a:gdLst/>
              <a:ahLst/>
              <a:cxnLst/>
              <a:rect l="l" t="t" r="r" b="b"/>
              <a:pathLst>
                <a:path w="2805" h="2021" extrusionOk="0">
                  <a:moveTo>
                    <a:pt x="2473" y="0"/>
                  </a:moveTo>
                  <a:cubicBezTo>
                    <a:pt x="2377" y="0"/>
                    <a:pt x="2273" y="32"/>
                    <a:pt x="2206" y="99"/>
                  </a:cubicBezTo>
                  <a:lnTo>
                    <a:pt x="1072" y="1233"/>
                  </a:lnTo>
                  <a:lnTo>
                    <a:pt x="599" y="761"/>
                  </a:lnTo>
                  <a:cubicBezTo>
                    <a:pt x="536" y="713"/>
                    <a:pt x="449" y="690"/>
                    <a:pt x="363" y="690"/>
                  </a:cubicBezTo>
                  <a:cubicBezTo>
                    <a:pt x="276" y="690"/>
                    <a:pt x="189" y="713"/>
                    <a:pt x="126" y="761"/>
                  </a:cubicBezTo>
                  <a:cubicBezTo>
                    <a:pt x="0" y="887"/>
                    <a:pt x="0" y="1139"/>
                    <a:pt x="126" y="1233"/>
                  </a:cubicBezTo>
                  <a:lnTo>
                    <a:pt x="820" y="1958"/>
                  </a:lnTo>
                  <a:cubicBezTo>
                    <a:pt x="914" y="2021"/>
                    <a:pt x="977" y="2021"/>
                    <a:pt x="1072" y="2021"/>
                  </a:cubicBezTo>
                  <a:cubicBezTo>
                    <a:pt x="1135" y="2021"/>
                    <a:pt x="1261" y="1989"/>
                    <a:pt x="1292" y="1926"/>
                  </a:cubicBezTo>
                  <a:lnTo>
                    <a:pt x="2678" y="540"/>
                  </a:lnTo>
                  <a:cubicBezTo>
                    <a:pt x="2804" y="414"/>
                    <a:pt x="2804" y="162"/>
                    <a:pt x="2678" y="68"/>
                  </a:cubicBezTo>
                  <a:cubicBezTo>
                    <a:pt x="2634" y="24"/>
                    <a:pt x="2557" y="0"/>
                    <a:pt x="24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20"/>
            <p:cNvSpPr/>
            <p:nvPr/>
          </p:nvSpPr>
          <p:spPr>
            <a:xfrm>
              <a:off x="1101350" y="2440525"/>
              <a:ext cx="70125" cy="51150"/>
            </a:xfrm>
            <a:custGeom>
              <a:avLst/>
              <a:gdLst/>
              <a:ahLst/>
              <a:cxnLst/>
              <a:rect l="l" t="t" r="r" b="b"/>
              <a:pathLst>
                <a:path w="2805" h="2046" extrusionOk="0">
                  <a:moveTo>
                    <a:pt x="2469" y="1"/>
                  </a:moveTo>
                  <a:cubicBezTo>
                    <a:pt x="2374" y="1"/>
                    <a:pt x="2272" y="40"/>
                    <a:pt x="2206" y="123"/>
                  </a:cubicBezTo>
                  <a:lnTo>
                    <a:pt x="1072" y="1257"/>
                  </a:lnTo>
                  <a:lnTo>
                    <a:pt x="599" y="785"/>
                  </a:lnTo>
                  <a:cubicBezTo>
                    <a:pt x="536" y="738"/>
                    <a:pt x="449" y="714"/>
                    <a:pt x="363" y="714"/>
                  </a:cubicBezTo>
                  <a:cubicBezTo>
                    <a:pt x="276" y="714"/>
                    <a:pt x="189" y="738"/>
                    <a:pt x="126" y="785"/>
                  </a:cubicBezTo>
                  <a:cubicBezTo>
                    <a:pt x="0" y="911"/>
                    <a:pt x="0" y="1163"/>
                    <a:pt x="126" y="1257"/>
                  </a:cubicBezTo>
                  <a:lnTo>
                    <a:pt x="820" y="1982"/>
                  </a:lnTo>
                  <a:cubicBezTo>
                    <a:pt x="914" y="2045"/>
                    <a:pt x="977" y="2045"/>
                    <a:pt x="1072" y="2045"/>
                  </a:cubicBezTo>
                  <a:cubicBezTo>
                    <a:pt x="1135" y="2045"/>
                    <a:pt x="1261" y="2014"/>
                    <a:pt x="1292" y="1951"/>
                  </a:cubicBezTo>
                  <a:lnTo>
                    <a:pt x="2678" y="564"/>
                  </a:lnTo>
                  <a:cubicBezTo>
                    <a:pt x="2804" y="438"/>
                    <a:pt x="2804" y="186"/>
                    <a:pt x="2678" y="92"/>
                  </a:cubicBezTo>
                  <a:cubicBezTo>
                    <a:pt x="2634" y="32"/>
                    <a:pt x="2554" y="1"/>
                    <a:pt x="24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20"/>
            <p:cNvSpPr/>
            <p:nvPr/>
          </p:nvSpPr>
          <p:spPr>
            <a:xfrm>
              <a:off x="1101350" y="2388550"/>
              <a:ext cx="70125" cy="51125"/>
            </a:xfrm>
            <a:custGeom>
              <a:avLst/>
              <a:gdLst/>
              <a:ahLst/>
              <a:cxnLst/>
              <a:rect l="l" t="t" r="r" b="b"/>
              <a:pathLst>
                <a:path w="2805" h="2045" extrusionOk="0">
                  <a:moveTo>
                    <a:pt x="2469" y="1"/>
                  </a:moveTo>
                  <a:cubicBezTo>
                    <a:pt x="2374" y="1"/>
                    <a:pt x="2272" y="40"/>
                    <a:pt x="2206" y="123"/>
                  </a:cubicBezTo>
                  <a:lnTo>
                    <a:pt x="1072" y="1257"/>
                  </a:lnTo>
                  <a:lnTo>
                    <a:pt x="599" y="785"/>
                  </a:lnTo>
                  <a:cubicBezTo>
                    <a:pt x="536" y="722"/>
                    <a:pt x="449" y="690"/>
                    <a:pt x="363" y="690"/>
                  </a:cubicBezTo>
                  <a:cubicBezTo>
                    <a:pt x="276" y="690"/>
                    <a:pt x="189" y="722"/>
                    <a:pt x="126" y="785"/>
                  </a:cubicBezTo>
                  <a:cubicBezTo>
                    <a:pt x="0" y="911"/>
                    <a:pt x="0" y="1131"/>
                    <a:pt x="126" y="1257"/>
                  </a:cubicBezTo>
                  <a:lnTo>
                    <a:pt x="820" y="1982"/>
                  </a:lnTo>
                  <a:cubicBezTo>
                    <a:pt x="914" y="2045"/>
                    <a:pt x="977" y="2045"/>
                    <a:pt x="1072" y="2045"/>
                  </a:cubicBezTo>
                  <a:cubicBezTo>
                    <a:pt x="1135" y="2045"/>
                    <a:pt x="1261" y="2013"/>
                    <a:pt x="1292" y="1919"/>
                  </a:cubicBezTo>
                  <a:lnTo>
                    <a:pt x="2678" y="532"/>
                  </a:lnTo>
                  <a:cubicBezTo>
                    <a:pt x="2804" y="438"/>
                    <a:pt x="2804" y="186"/>
                    <a:pt x="2678" y="91"/>
                  </a:cubicBezTo>
                  <a:cubicBezTo>
                    <a:pt x="2634" y="32"/>
                    <a:pt x="2554" y="1"/>
                    <a:pt x="24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20"/>
            <p:cNvSpPr/>
            <p:nvPr/>
          </p:nvSpPr>
          <p:spPr>
            <a:xfrm>
              <a:off x="1049375" y="2318350"/>
              <a:ext cx="298525" cy="295400"/>
            </a:xfrm>
            <a:custGeom>
              <a:avLst/>
              <a:gdLst/>
              <a:ahLst/>
              <a:cxnLst/>
              <a:rect l="l" t="t" r="r" b="b"/>
              <a:pathLst>
                <a:path w="11941" h="11816" extrusionOk="0">
                  <a:moveTo>
                    <a:pt x="6963" y="1198"/>
                  </a:moveTo>
                  <a:lnTo>
                    <a:pt x="7876" y="2143"/>
                  </a:lnTo>
                  <a:lnTo>
                    <a:pt x="6963" y="2143"/>
                  </a:lnTo>
                  <a:lnTo>
                    <a:pt x="6963" y="1198"/>
                  </a:lnTo>
                  <a:close/>
                  <a:moveTo>
                    <a:pt x="10286" y="3498"/>
                  </a:moveTo>
                  <a:cubicBezTo>
                    <a:pt x="10373" y="3498"/>
                    <a:pt x="10460" y="3530"/>
                    <a:pt x="10523" y="3593"/>
                  </a:cubicBezTo>
                  <a:lnTo>
                    <a:pt x="10995" y="4065"/>
                  </a:lnTo>
                  <a:cubicBezTo>
                    <a:pt x="11184" y="4223"/>
                    <a:pt x="11184" y="4475"/>
                    <a:pt x="11027" y="4569"/>
                  </a:cubicBezTo>
                  <a:lnTo>
                    <a:pt x="10806" y="4821"/>
                  </a:lnTo>
                  <a:lnTo>
                    <a:pt x="9798" y="3845"/>
                  </a:lnTo>
                  <a:lnTo>
                    <a:pt x="10050" y="3593"/>
                  </a:lnTo>
                  <a:cubicBezTo>
                    <a:pt x="10113" y="3530"/>
                    <a:pt x="10200" y="3498"/>
                    <a:pt x="10286" y="3498"/>
                  </a:cubicBezTo>
                  <a:close/>
                  <a:moveTo>
                    <a:pt x="9294" y="4349"/>
                  </a:moveTo>
                  <a:lnTo>
                    <a:pt x="10271" y="5325"/>
                  </a:lnTo>
                  <a:lnTo>
                    <a:pt x="7845" y="7783"/>
                  </a:lnTo>
                  <a:lnTo>
                    <a:pt x="6868" y="6774"/>
                  </a:lnTo>
                  <a:lnTo>
                    <a:pt x="9294" y="4349"/>
                  </a:lnTo>
                  <a:close/>
                  <a:moveTo>
                    <a:pt x="6585" y="7499"/>
                  </a:moveTo>
                  <a:lnTo>
                    <a:pt x="7183" y="8098"/>
                  </a:lnTo>
                  <a:lnTo>
                    <a:pt x="6427" y="8255"/>
                  </a:lnTo>
                  <a:lnTo>
                    <a:pt x="6585" y="7499"/>
                  </a:lnTo>
                  <a:close/>
                  <a:moveTo>
                    <a:pt x="6994" y="10398"/>
                  </a:moveTo>
                  <a:lnTo>
                    <a:pt x="6994" y="10776"/>
                  </a:lnTo>
                  <a:cubicBezTo>
                    <a:pt x="6994" y="10870"/>
                    <a:pt x="7057" y="10996"/>
                    <a:pt x="7089" y="11122"/>
                  </a:cubicBezTo>
                  <a:lnTo>
                    <a:pt x="1071" y="11122"/>
                  </a:lnTo>
                  <a:cubicBezTo>
                    <a:pt x="882" y="11122"/>
                    <a:pt x="693" y="10965"/>
                    <a:pt x="693" y="10776"/>
                  </a:cubicBezTo>
                  <a:lnTo>
                    <a:pt x="693" y="10398"/>
                  </a:lnTo>
                  <a:close/>
                  <a:moveTo>
                    <a:pt x="6270" y="663"/>
                  </a:moveTo>
                  <a:lnTo>
                    <a:pt x="6270" y="2458"/>
                  </a:lnTo>
                  <a:cubicBezTo>
                    <a:pt x="6270" y="2647"/>
                    <a:pt x="6427" y="2805"/>
                    <a:pt x="6616" y="2805"/>
                  </a:cubicBezTo>
                  <a:lnTo>
                    <a:pt x="8349" y="2805"/>
                  </a:lnTo>
                  <a:lnTo>
                    <a:pt x="8349" y="4286"/>
                  </a:lnTo>
                  <a:lnTo>
                    <a:pt x="6112" y="6554"/>
                  </a:lnTo>
                  <a:cubicBezTo>
                    <a:pt x="6081" y="6585"/>
                    <a:pt x="6018" y="6680"/>
                    <a:pt x="6018" y="6711"/>
                  </a:cubicBezTo>
                  <a:lnTo>
                    <a:pt x="5608" y="8633"/>
                  </a:lnTo>
                  <a:cubicBezTo>
                    <a:pt x="5545" y="8759"/>
                    <a:pt x="5608" y="8885"/>
                    <a:pt x="5671" y="8948"/>
                  </a:cubicBezTo>
                  <a:cubicBezTo>
                    <a:pt x="5742" y="9019"/>
                    <a:pt x="5813" y="9055"/>
                    <a:pt x="5897" y="9055"/>
                  </a:cubicBezTo>
                  <a:cubicBezTo>
                    <a:pt x="5925" y="9055"/>
                    <a:pt x="5955" y="9051"/>
                    <a:pt x="5986" y="9043"/>
                  </a:cubicBezTo>
                  <a:lnTo>
                    <a:pt x="7908" y="8602"/>
                  </a:lnTo>
                  <a:cubicBezTo>
                    <a:pt x="8002" y="8602"/>
                    <a:pt x="8034" y="8570"/>
                    <a:pt x="8065" y="8507"/>
                  </a:cubicBezTo>
                  <a:lnTo>
                    <a:pt x="8349" y="8255"/>
                  </a:lnTo>
                  <a:lnTo>
                    <a:pt x="8349" y="10807"/>
                  </a:lnTo>
                  <a:lnTo>
                    <a:pt x="8380" y="10807"/>
                  </a:lnTo>
                  <a:cubicBezTo>
                    <a:pt x="8380" y="10996"/>
                    <a:pt x="8223" y="11154"/>
                    <a:pt x="8034" y="11154"/>
                  </a:cubicBezTo>
                  <a:cubicBezTo>
                    <a:pt x="7845" y="11154"/>
                    <a:pt x="7687" y="10996"/>
                    <a:pt x="7687" y="10807"/>
                  </a:cubicBezTo>
                  <a:lnTo>
                    <a:pt x="7687" y="10083"/>
                  </a:lnTo>
                  <a:cubicBezTo>
                    <a:pt x="7687" y="9893"/>
                    <a:pt x="7530" y="9736"/>
                    <a:pt x="7309" y="9736"/>
                  </a:cubicBezTo>
                  <a:lnTo>
                    <a:pt x="1386" y="9736"/>
                  </a:lnTo>
                  <a:lnTo>
                    <a:pt x="1386" y="663"/>
                  </a:lnTo>
                  <a:close/>
                  <a:moveTo>
                    <a:pt x="1071" y="1"/>
                  </a:moveTo>
                  <a:cubicBezTo>
                    <a:pt x="882" y="1"/>
                    <a:pt x="693" y="158"/>
                    <a:pt x="693" y="379"/>
                  </a:cubicBezTo>
                  <a:lnTo>
                    <a:pt x="693" y="9736"/>
                  </a:lnTo>
                  <a:lnTo>
                    <a:pt x="347" y="9736"/>
                  </a:lnTo>
                  <a:cubicBezTo>
                    <a:pt x="158" y="9736"/>
                    <a:pt x="0" y="9893"/>
                    <a:pt x="0" y="10083"/>
                  </a:cubicBezTo>
                  <a:lnTo>
                    <a:pt x="0" y="10807"/>
                  </a:lnTo>
                  <a:cubicBezTo>
                    <a:pt x="0" y="11406"/>
                    <a:pt x="473" y="11815"/>
                    <a:pt x="1008" y="11815"/>
                  </a:cubicBezTo>
                  <a:lnTo>
                    <a:pt x="8002" y="11815"/>
                  </a:lnTo>
                  <a:cubicBezTo>
                    <a:pt x="8569" y="11815"/>
                    <a:pt x="9011" y="11343"/>
                    <a:pt x="9011" y="10807"/>
                  </a:cubicBezTo>
                  <a:lnTo>
                    <a:pt x="9011" y="7562"/>
                  </a:lnTo>
                  <a:lnTo>
                    <a:pt x="11499" y="5105"/>
                  </a:lnTo>
                  <a:cubicBezTo>
                    <a:pt x="11940" y="4664"/>
                    <a:pt x="11940" y="4034"/>
                    <a:pt x="11531" y="3593"/>
                  </a:cubicBezTo>
                  <a:lnTo>
                    <a:pt x="11058" y="3120"/>
                  </a:lnTo>
                  <a:cubicBezTo>
                    <a:pt x="10869" y="2931"/>
                    <a:pt x="10609" y="2836"/>
                    <a:pt x="10346" y="2836"/>
                  </a:cubicBezTo>
                  <a:cubicBezTo>
                    <a:pt x="10082" y="2836"/>
                    <a:pt x="9814" y="2931"/>
                    <a:pt x="9609" y="3120"/>
                  </a:cubicBezTo>
                  <a:lnTo>
                    <a:pt x="9105" y="3624"/>
                  </a:lnTo>
                  <a:lnTo>
                    <a:pt x="9105" y="2490"/>
                  </a:lnTo>
                  <a:cubicBezTo>
                    <a:pt x="9105" y="2427"/>
                    <a:pt x="9074" y="2332"/>
                    <a:pt x="8979" y="2269"/>
                  </a:cubicBezTo>
                  <a:lnTo>
                    <a:pt x="6900" y="127"/>
                  </a:lnTo>
                  <a:cubicBezTo>
                    <a:pt x="6805" y="64"/>
                    <a:pt x="6742" y="1"/>
                    <a:pt x="66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" name="Google Shape;252;p20">
            <a:extLst>
              <a:ext uri="{FF2B5EF4-FFF2-40B4-BE49-F238E27FC236}">
                <a16:creationId xmlns:a16="http://schemas.microsoft.com/office/drawing/2014/main" id="{6A887C12-0BE9-39BD-E60C-5816C99D30E1}"/>
              </a:ext>
            </a:extLst>
          </p:cNvPr>
          <p:cNvGrpSpPr/>
          <p:nvPr/>
        </p:nvGrpSpPr>
        <p:grpSpPr>
          <a:xfrm>
            <a:off x="4570236" y="2545322"/>
            <a:ext cx="352230" cy="348542"/>
            <a:chOff x="1049375" y="2318350"/>
            <a:chExt cx="298525" cy="295400"/>
          </a:xfrm>
        </p:grpSpPr>
        <p:sp>
          <p:nvSpPr>
            <p:cNvPr id="9" name="Google Shape;253;p20">
              <a:extLst>
                <a:ext uri="{FF2B5EF4-FFF2-40B4-BE49-F238E27FC236}">
                  <a16:creationId xmlns:a16="http://schemas.microsoft.com/office/drawing/2014/main" id="{19357980-14DE-53CE-1FE1-68487AAB7C6B}"/>
                </a:ext>
              </a:extLst>
            </p:cNvPr>
            <p:cNvSpPr/>
            <p:nvPr/>
          </p:nvSpPr>
          <p:spPr>
            <a:xfrm>
              <a:off x="1101350" y="2492325"/>
              <a:ext cx="70125" cy="50525"/>
            </a:xfrm>
            <a:custGeom>
              <a:avLst/>
              <a:gdLst/>
              <a:ahLst/>
              <a:cxnLst/>
              <a:rect l="l" t="t" r="r" b="b"/>
              <a:pathLst>
                <a:path w="2805" h="2021" extrusionOk="0">
                  <a:moveTo>
                    <a:pt x="2473" y="0"/>
                  </a:moveTo>
                  <a:cubicBezTo>
                    <a:pt x="2377" y="0"/>
                    <a:pt x="2273" y="32"/>
                    <a:pt x="2206" y="99"/>
                  </a:cubicBezTo>
                  <a:lnTo>
                    <a:pt x="1072" y="1233"/>
                  </a:lnTo>
                  <a:lnTo>
                    <a:pt x="599" y="761"/>
                  </a:lnTo>
                  <a:cubicBezTo>
                    <a:pt x="536" y="713"/>
                    <a:pt x="449" y="690"/>
                    <a:pt x="363" y="690"/>
                  </a:cubicBezTo>
                  <a:cubicBezTo>
                    <a:pt x="276" y="690"/>
                    <a:pt x="189" y="713"/>
                    <a:pt x="126" y="761"/>
                  </a:cubicBezTo>
                  <a:cubicBezTo>
                    <a:pt x="0" y="887"/>
                    <a:pt x="0" y="1139"/>
                    <a:pt x="126" y="1233"/>
                  </a:cubicBezTo>
                  <a:lnTo>
                    <a:pt x="820" y="1958"/>
                  </a:lnTo>
                  <a:cubicBezTo>
                    <a:pt x="914" y="2021"/>
                    <a:pt x="977" y="2021"/>
                    <a:pt x="1072" y="2021"/>
                  </a:cubicBezTo>
                  <a:cubicBezTo>
                    <a:pt x="1135" y="2021"/>
                    <a:pt x="1261" y="1989"/>
                    <a:pt x="1292" y="1926"/>
                  </a:cubicBezTo>
                  <a:lnTo>
                    <a:pt x="2678" y="540"/>
                  </a:lnTo>
                  <a:cubicBezTo>
                    <a:pt x="2804" y="414"/>
                    <a:pt x="2804" y="162"/>
                    <a:pt x="2678" y="68"/>
                  </a:cubicBezTo>
                  <a:cubicBezTo>
                    <a:pt x="2634" y="24"/>
                    <a:pt x="2557" y="0"/>
                    <a:pt x="24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54;p20">
              <a:extLst>
                <a:ext uri="{FF2B5EF4-FFF2-40B4-BE49-F238E27FC236}">
                  <a16:creationId xmlns:a16="http://schemas.microsoft.com/office/drawing/2014/main" id="{53379C6B-B5BA-1430-7A0D-FDD737933596}"/>
                </a:ext>
              </a:extLst>
            </p:cNvPr>
            <p:cNvSpPr/>
            <p:nvPr/>
          </p:nvSpPr>
          <p:spPr>
            <a:xfrm>
              <a:off x="1101350" y="2440525"/>
              <a:ext cx="70125" cy="51150"/>
            </a:xfrm>
            <a:custGeom>
              <a:avLst/>
              <a:gdLst/>
              <a:ahLst/>
              <a:cxnLst/>
              <a:rect l="l" t="t" r="r" b="b"/>
              <a:pathLst>
                <a:path w="2805" h="2046" extrusionOk="0">
                  <a:moveTo>
                    <a:pt x="2469" y="1"/>
                  </a:moveTo>
                  <a:cubicBezTo>
                    <a:pt x="2374" y="1"/>
                    <a:pt x="2272" y="40"/>
                    <a:pt x="2206" y="123"/>
                  </a:cubicBezTo>
                  <a:lnTo>
                    <a:pt x="1072" y="1257"/>
                  </a:lnTo>
                  <a:lnTo>
                    <a:pt x="599" y="785"/>
                  </a:lnTo>
                  <a:cubicBezTo>
                    <a:pt x="536" y="738"/>
                    <a:pt x="449" y="714"/>
                    <a:pt x="363" y="714"/>
                  </a:cubicBezTo>
                  <a:cubicBezTo>
                    <a:pt x="276" y="714"/>
                    <a:pt x="189" y="738"/>
                    <a:pt x="126" y="785"/>
                  </a:cubicBezTo>
                  <a:cubicBezTo>
                    <a:pt x="0" y="911"/>
                    <a:pt x="0" y="1163"/>
                    <a:pt x="126" y="1257"/>
                  </a:cubicBezTo>
                  <a:lnTo>
                    <a:pt x="820" y="1982"/>
                  </a:lnTo>
                  <a:cubicBezTo>
                    <a:pt x="914" y="2045"/>
                    <a:pt x="977" y="2045"/>
                    <a:pt x="1072" y="2045"/>
                  </a:cubicBezTo>
                  <a:cubicBezTo>
                    <a:pt x="1135" y="2045"/>
                    <a:pt x="1261" y="2014"/>
                    <a:pt x="1292" y="1951"/>
                  </a:cubicBezTo>
                  <a:lnTo>
                    <a:pt x="2678" y="564"/>
                  </a:lnTo>
                  <a:cubicBezTo>
                    <a:pt x="2804" y="438"/>
                    <a:pt x="2804" y="186"/>
                    <a:pt x="2678" y="92"/>
                  </a:cubicBezTo>
                  <a:cubicBezTo>
                    <a:pt x="2634" y="32"/>
                    <a:pt x="2554" y="1"/>
                    <a:pt x="24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255;p20">
              <a:extLst>
                <a:ext uri="{FF2B5EF4-FFF2-40B4-BE49-F238E27FC236}">
                  <a16:creationId xmlns:a16="http://schemas.microsoft.com/office/drawing/2014/main" id="{3C6A5E87-C36C-1A0C-CAA1-2A7C727BC51E}"/>
                </a:ext>
              </a:extLst>
            </p:cNvPr>
            <p:cNvSpPr/>
            <p:nvPr/>
          </p:nvSpPr>
          <p:spPr>
            <a:xfrm>
              <a:off x="1101350" y="2388550"/>
              <a:ext cx="70125" cy="51125"/>
            </a:xfrm>
            <a:custGeom>
              <a:avLst/>
              <a:gdLst/>
              <a:ahLst/>
              <a:cxnLst/>
              <a:rect l="l" t="t" r="r" b="b"/>
              <a:pathLst>
                <a:path w="2805" h="2045" extrusionOk="0">
                  <a:moveTo>
                    <a:pt x="2469" y="1"/>
                  </a:moveTo>
                  <a:cubicBezTo>
                    <a:pt x="2374" y="1"/>
                    <a:pt x="2272" y="40"/>
                    <a:pt x="2206" y="123"/>
                  </a:cubicBezTo>
                  <a:lnTo>
                    <a:pt x="1072" y="1257"/>
                  </a:lnTo>
                  <a:lnTo>
                    <a:pt x="599" y="785"/>
                  </a:lnTo>
                  <a:cubicBezTo>
                    <a:pt x="536" y="722"/>
                    <a:pt x="449" y="690"/>
                    <a:pt x="363" y="690"/>
                  </a:cubicBezTo>
                  <a:cubicBezTo>
                    <a:pt x="276" y="690"/>
                    <a:pt x="189" y="722"/>
                    <a:pt x="126" y="785"/>
                  </a:cubicBezTo>
                  <a:cubicBezTo>
                    <a:pt x="0" y="911"/>
                    <a:pt x="0" y="1131"/>
                    <a:pt x="126" y="1257"/>
                  </a:cubicBezTo>
                  <a:lnTo>
                    <a:pt x="820" y="1982"/>
                  </a:lnTo>
                  <a:cubicBezTo>
                    <a:pt x="914" y="2045"/>
                    <a:pt x="977" y="2045"/>
                    <a:pt x="1072" y="2045"/>
                  </a:cubicBezTo>
                  <a:cubicBezTo>
                    <a:pt x="1135" y="2045"/>
                    <a:pt x="1261" y="2013"/>
                    <a:pt x="1292" y="1919"/>
                  </a:cubicBezTo>
                  <a:lnTo>
                    <a:pt x="2678" y="532"/>
                  </a:lnTo>
                  <a:cubicBezTo>
                    <a:pt x="2804" y="438"/>
                    <a:pt x="2804" y="186"/>
                    <a:pt x="2678" y="91"/>
                  </a:cubicBezTo>
                  <a:cubicBezTo>
                    <a:pt x="2634" y="32"/>
                    <a:pt x="2554" y="1"/>
                    <a:pt x="24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56;p20">
              <a:extLst>
                <a:ext uri="{FF2B5EF4-FFF2-40B4-BE49-F238E27FC236}">
                  <a16:creationId xmlns:a16="http://schemas.microsoft.com/office/drawing/2014/main" id="{E49B479A-BFB1-9975-4B82-7817CB9830E2}"/>
                </a:ext>
              </a:extLst>
            </p:cNvPr>
            <p:cNvSpPr/>
            <p:nvPr/>
          </p:nvSpPr>
          <p:spPr>
            <a:xfrm>
              <a:off x="1049375" y="2318350"/>
              <a:ext cx="298525" cy="295400"/>
            </a:xfrm>
            <a:custGeom>
              <a:avLst/>
              <a:gdLst/>
              <a:ahLst/>
              <a:cxnLst/>
              <a:rect l="l" t="t" r="r" b="b"/>
              <a:pathLst>
                <a:path w="11941" h="11816" extrusionOk="0">
                  <a:moveTo>
                    <a:pt x="6963" y="1198"/>
                  </a:moveTo>
                  <a:lnTo>
                    <a:pt x="7876" y="2143"/>
                  </a:lnTo>
                  <a:lnTo>
                    <a:pt x="6963" y="2143"/>
                  </a:lnTo>
                  <a:lnTo>
                    <a:pt x="6963" y="1198"/>
                  </a:lnTo>
                  <a:close/>
                  <a:moveTo>
                    <a:pt x="10286" y="3498"/>
                  </a:moveTo>
                  <a:cubicBezTo>
                    <a:pt x="10373" y="3498"/>
                    <a:pt x="10460" y="3530"/>
                    <a:pt x="10523" y="3593"/>
                  </a:cubicBezTo>
                  <a:lnTo>
                    <a:pt x="10995" y="4065"/>
                  </a:lnTo>
                  <a:cubicBezTo>
                    <a:pt x="11184" y="4223"/>
                    <a:pt x="11184" y="4475"/>
                    <a:pt x="11027" y="4569"/>
                  </a:cubicBezTo>
                  <a:lnTo>
                    <a:pt x="10806" y="4821"/>
                  </a:lnTo>
                  <a:lnTo>
                    <a:pt x="9798" y="3845"/>
                  </a:lnTo>
                  <a:lnTo>
                    <a:pt x="10050" y="3593"/>
                  </a:lnTo>
                  <a:cubicBezTo>
                    <a:pt x="10113" y="3530"/>
                    <a:pt x="10200" y="3498"/>
                    <a:pt x="10286" y="3498"/>
                  </a:cubicBezTo>
                  <a:close/>
                  <a:moveTo>
                    <a:pt x="9294" y="4349"/>
                  </a:moveTo>
                  <a:lnTo>
                    <a:pt x="10271" y="5325"/>
                  </a:lnTo>
                  <a:lnTo>
                    <a:pt x="7845" y="7783"/>
                  </a:lnTo>
                  <a:lnTo>
                    <a:pt x="6868" y="6774"/>
                  </a:lnTo>
                  <a:lnTo>
                    <a:pt x="9294" y="4349"/>
                  </a:lnTo>
                  <a:close/>
                  <a:moveTo>
                    <a:pt x="6585" y="7499"/>
                  </a:moveTo>
                  <a:lnTo>
                    <a:pt x="7183" y="8098"/>
                  </a:lnTo>
                  <a:lnTo>
                    <a:pt x="6427" y="8255"/>
                  </a:lnTo>
                  <a:lnTo>
                    <a:pt x="6585" y="7499"/>
                  </a:lnTo>
                  <a:close/>
                  <a:moveTo>
                    <a:pt x="6994" y="10398"/>
                  </a:moveTo>
                  <a:lnTo>
                    <a:pt x="6994" y="10776"/>
                  </a:lnTo>
                  <a:cubicBezTo>
                    <a:pt x="6994" y="10870"/>
                    <a:pt x="7057" y="10996"/>
                    <a:pt x="7089" y="11122"/>
                  </a:cubicBezTo>
                  <a:lnTo>
                    <a:pt x="1071" y="11122"/>
                  </a:lnTo>
                  <a:cubicBezTo>
                    <a:pt x="882" y="11122"/>
                    <a:pt x="693" y="10965"/>
                    <a:pt x="693" y="10776"/>
                  </a:cubicBezTo>
                  <a:lnTo>
                    <a:pt x="693" y="10398"/>
                  </a:lnTo>
                  <a:close/>
                  <a:moveTo>
                    <a:pt x="6270" y="663"/>
                  </a:moveTo>
                  <a:lnTo>
                    <a:pt x="6270" y="2458"/>
                  </a:lnTo>
                  <a:cubicBezTo>
                    <a:pt x="6270" y="2647"/>
                    <a:pt x="6427" y="2805"/>
                    <a:pt x="6616" y="2805"/>
                  </a:cubicBezTo>
                  <a:lnTo>
                    <a:pt x="8349" y="2805"/>
                  </a:lnTo>
                  <a:lnTo>
                    <a:pt x="8349" y="4286"/>
                  </a:lnTo>
                  <a:lnTo>
                    <a:pt x="6112" y="6554"/>
                  </a:lnTo>
                  <a:cubicBezTo>
                    <a:pt x="6081" y="6585"/>
                    <a:pt x="6018" y="6680"/>
                    <a:pt x="6018" y="6711"/>
                  </a:cubicBezTo>
                  <a:lnTo>
                    <a:pt x="5608" y="8633"/>
                  </a:lnTo>
                  <a:cubicBezTo>
                    <a:pt x="5545" y="8759"/>
                    <a:pt x="5608" y="8885"/>
                    <a:pt x="5671" y="8948"/>
                  </a:cubicBezTo>
                  <a:cubicBezTo>
                    <a:pt x="5742" y="9019"/>
                    <a:pt x="5813" y="9055"/>
                    <a:pt x="5897" y="9055"/>
                  </a:cubicBezTo>
                  <a:cubicBezTo>
                    <a:pt x="5925" y="9055"/>
                    <a:pt x="5955" y="9051"/>
                    <a:pt x="5986" y="9043"/>
                  </a:cubicBezTo>
                  <a:lnTo>
                    <a:pt x="7908" y="8602"/>
                  </a:lnTo>
                  <a:cubicBezTo>
                    <a:pt x="8002" y="8602"/>
                    <a:pt x="8034" y="8570"/>
                    <a:pt x="8065" y="8507"/>
                  </a:cubicBezTo>
                  <a:lnTo>
                    <a:pt x="8349" y="8255"/>
                  </a:lnTo>
                  <a:lnTo>
                    <a:pt x="8349" y="10807"/>
                  </a:lnTo>
                  <a:lnTo>
                    <a:pt x="8380" y="10807"/>
                  </a:lnTo>
                  <a:cubicBezTo>
                    <a:pt x="8380" y="10996"/>
                    <a:pt x="8223" y="11154"/>
                    <a:pt x="8034" y="11154"/>
                  </a:cubicBezTo>
                  <a:cubicBezTo>
                    <a:pt x="7845" y="11154"/>
                    <a:pt x="7687" y="10996"/>
                    <a:pt x="7687" y="10807"/>
                  </a:cubicBezTo>
                  <a:lnTo>
                    <a:pt x="7687" y="10083"/>
                  </a:lnTo>
                  <a:cubicBezTo>
                    <a:pt x="7687" y="9893"/>
                    <a:pt x="7530" y="9736"/>
                    <a:pt x="7309" y="9736"/>
                  </a:cubicBezTo>
                  <a:lnTo>
                    <a:pt x="1386" y="9736"/>
                  </a:lnTo>
                  <a:lnTo>
                    <a:pt x="1386" y="663"/>
                  </a:lnTo>
                  <a:close/>
                  <a:moveTo>
                    <a:pt x="1071" y="1"/>
                  </a:moveTo>
                  <a:cubicBezTo>
                    <a:pt x="882" y="1"/>
                    <a:pt x="693" y="158"/>
                    <a:pt x="693" y="379"/>
                  </a:cubicBezTo>
                  <a:lnTo>
                    <a:pt x="693" y="9736"/>
                  </a:lnTo>
                  <a:lnTo>
                    <a:pt x="347" y="9736"/>
                  </a:lnTo>
                  <a:cubicBezTo>
                    <a:pt x="158" y="9736"/>
                    <a:pt x="0" y="9893"/>
                    <a:pt x="0" y="10083"/>
                  </a:cubicBezTo>
                  <a:lnTo>
                    <a:pt x="0" y="10807"/>
                  </a:lnTo>
                  <a:cubicBezTo>
                    <a:pt x="0" y="11406"/>
                    <a:pt x="473" y="11815"/>
                    <a:pt x="1008" y="11815"/>
                  </a:cubicBezTo>
                  <a:lnTo>
                    <a:pt x="8002" y="11815"/>
                  </a:lnTo>
                  <a:cubicBezTo>
                    <a:pt x="8569" y="11815"/>
                    <a:pt x="9011" y="11343"/>
                    <a:pt x="9011" y="10807"/>
                  </a:cubicBezTo>
                  <a:lnTo>
                    <a:pt x="9011" y="7562"/>
                  </a:lnTo>
                  <a:lnTo>
                    <a:pt x="11499" y="5105"/>
                  </a:lnTo>
                  <a:cubicBezTo>
                    <a:pt x="11940" y="4664"/>
                    <a:pt x="11940" y="4034"/>
                    <a:pt x="11531" y="3593"/>
                  </a:cubicBezTo>
                  <a:lnTo>
                    <a:pt x="11058" y="3120"/>
                  </a:lnTo>
                  <a:cubicBezTo>
                    <a:pt x="10869" y="2931"/>
                    <a:pt x="10609" y="2836"/>
                    <a:pt x="10346" y="2836"/>
                  </a:cubicBezTo>
                  <a:cubicBezTo>
                    <a:pt x="10082" y="2836"/>
                    <a:pt x="9814" y="2931"/>
                    <a:pt x="9609" y="3120"/>
                  </a:cubicBezTo>
                  <a:lnTo>
                    <a:pt x="9105" y="3624"/>
                  </a:lnTo>
                  <a:lnTo>
                    <a:pt x="9105" y="2490"/>
                  </a:lnTo>
                  <a:cubicBezTo>
                    <a:pt x="9105" y="2427"/>
                    <a:pt x="9074" y="2332"/>
                    <a:pt x="8979" y="2269"/>
                  </a:cubicBezTo>
                  <a:lnTo>
                    <a:pt x="6900" y="127"/>
                  </a:lnTo>
                  <a:cubicBezTo>
                    <a:pt x="6805" y="64"/>
                    <a:pt x="6742" y="1"/>
                    <a:pt x="66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31"/>
          <p:cNvSpPr txBox="1">
            <a:spLocks noGrp="1"/>
          </p:cNvSpPr>
          <p:nvPr>
            <p:ph type="title"/>
          </p:nvPr>
        </p:nvSpPr>
        <p:spPr>
          <a:xfrm>
            <a:off x="713250" y="539500"/>
            <a:ext cx="7717500" cy="53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Tech Stack-</a:t>
            </a:r>
            <a:r>
              <a:rPr lang="en-US" dirty="0"/>
              <a:t>Website Frontend</a:t>
            </a:r>
            <a:endParaRPr dirty="0"/>
          </a:p>
        </p:txBody>
      </p:sp>
      <p:grpSp>
        <p:nvGrpSpPr>
          <p:cNvPr id="570" name="Google Shape;570;p31"/>
          <p:cNvGrpSpPr/>
          <p:nvPr/>
        </p:nvGrpSpPr>
        <p:grpSpPr>
          <a:xfrm>
            <a:off x="719404" y="1497600"/>
            <a:ext cx="2190046" cy="954800"/>
            <a:chOff x="719404" y="1497600"/>
            <a:chExt cx="2190046" cy="954800"/>
          </a:xfrm>
        </p:grpSpPr>
        <p:sp>
          <p:nvSpPr>
            <p:cNvPr id="571" name="Google Shape;571;p31"/>
            <p:cNvSpPr txBox="1"/>
            <p:nvPr/>
          </p:nvSpPr>
          <p:spPr>
            <a:xfrm>
              <a:off x="719404" y="1497600"/>
              <a:ext cx="21900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 dirty="0">
                  <a:solidFill>
                    <a:schemeClr val="dk1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React</a:t>
              </a:r>
              <a:endParaRPr sz="2600" dirty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  <p:sp>
          <p:nvSpPr>
            <p:cNvPr id="572" name="Google Shape;572;p31"/>
            <p:cNvSpPr txBox="1"/>
            <p:nvPr/>
          </p:nvSpPr>
          <p:spPr>
            <a:xfrm>
              <a:off x="719450" y="1763000"/>
              <a:ext cx="2190000" cy="689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altLang="en-US" sz="1600" dirty="0">
                  <a:solidFill>
                    <a:schemeClr val="dk1"/>
                  </a:solidFill>
                  <a:latin typeface="微軟正黑體 Light" panose="020B0304030504040204" pitchFamily="34" charset="-120"/>
                  <a:ea typeface="微軟正黑體 Light" panose="020B0304030504040204" pitchFamily="34" charset="-120"/>
                  <a:cs typeface="Actor"/>
                  <a:sym typeface="Actor"/>
                </a:rPr>
                <a:t>建立網頁前端畫面的框架</a:t>
              </a:r>
              <a:endParaRPr sz="1600" dirty="0">
                <a:solidFill>
                  <a:schemeClr val="dk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  <a:cs typeface="Actor"/>
                <a:sym typeface="Actor"/>
              </a:endParaRPr>
            </a:p>
          </p:txBody>
        </p:sp>
      </p:grpSp>
      <p:grpSp>
        <p:nvGrpSpPr>
          <p:cNvPr id="573" name="Google Shape;573;p31"/>
          <p:cNvGrpSpPr/>
          <p:nvPr/>
        </p:nvGrpSpPr>
        <p:grpSpPr>
          <a:xfrm>
            <a:off x="719472" y="3345000"/>
            <a:ext cx="2190053" cy="954800"/>
            <a:chOff x="719472" y="3345000"/>
            <a:chExt cx="2190053" cy="954800"/>
          </a:xfrm>
        </p:grpSpPr>
        <p:sp>
          <p:nvSpPr>
            <p:cNvPr id="574" name="Google Shape;574;p31"/>
            <p:cNvSpPr txBox="1"/>
            <p:nvPr/>
          </p:nvSpPr>
          <p:spPr>
            <a:xfrm>
              <a:off x="719472" y="3345000"/>
              <a:ext cx="21900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600" dirty="0">
                  <a:solidFill>
                    <a:schemeClr val="dk1"/>
                  </a:solidFill>
                  <a:latin typeface="DM Serif Display"/>
                  <a:ea typeface="微軟正黑體 Light" panose="020B0304030504040204" pitchFamily="34" charset="-120"/>
                  <a:cs typeface="DM Serif Display"/>
                  <a:sym typeface="DM Serif Display"/>
                </a:rPr>
                <a:t>Next.js</a:t>
              </a:r>
              <a:endParaRPr sz="2600" dirty="0">
                <a:solidFill>
                  <a:schemeClr val="dk1"/>
                </a:solidFill>
                <a:latin typeface="DM Serif Display"/>
                <a:ea typeface="微軟正黑體 Light" panose="020B0304030504040204" pitchFamily="34" charset="-120"/>
                <a:cs typeface="DM Serif Display"/>
                <a:sym typeface="DM Serif Display"/>
              </a:endParaRPr>
            </a:p>
          </p:txBody>
        </p:sp>
        <p:sp>
          <p:nvSpPr>
            <p:cNvPr id="575" name="Google Shape;575;p31"/>
            <p:cNvSpPr txBox="1"/>
            <p:nvPr/>
          </p:nvSpPr>
          <p:spPr>
            <a:xfrm>
              <a:off x="719525" y="3610400"/>
              <a:ext cx="2190000" cy="689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altLang="en-US" sz="1600" dirty="0">
                  <a:solidFill>
                    <a:schemeClr val="dk1"/>
                  </a:solidFill>
                  <a:latin typeface="微軟正黑體 Light" panose="020B0304030504040204" pitchFamily="34" charset="-120"/>
                  <a:ea typeface="微軟正黑體 Light" panose="020B0304030504040204" pitchFamily="34" charset="-120"/>
                  <a:cs typeface="Actor"/>
                  <a:sym typeface="Actor"/>
                </a:rPr>
                <a:t>優化網頁</a:t>
              </a:r>
              <a:r>
                <a:rPr lang="en-US" altLang="zh-TW" sz="1600" dirty="0">
                  <a:solidFill>
                    <a:schemeClr val="dk1"/>
                  </a:solidFill>
                  <a:latin typeface="微軟正黑體 Light" panose="020B0304030504040204" pitchFamily="34" charset="-120"/>
                  <a:ea typeface="微軟正黑體 Light" panose="020B0304030504040204" pitchFamily="34" charset="-120"/>
                  <a:cs typeface="Actor"/>
                  <a:sym typeface="Actor"/>
                </a:rPr>
                <a:t>SEO</a:t>
              </a:r>
              <a:endParaRPr sz="1600" dirty="0">
                <a:solidFill>
                  <a:schemeClr val="dk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  <a:cs typeface="Actor"/>
                <a:sym typeface="Actor"/>
              </a:endParaRPr>
            </a:p>
          </p:txBody>
        </p:sp>
      </p:grpSp>
      <p:grpSp>
        <p:nvGrpSpPr>
          <p:cNvPr id="576" name="Google Shape;576;p31"/>
          <p:cNvGrpSpPr/>
          <p:nvPr/>
        </p:nvGrpSpPr>
        <p:grpSpPr>
          <a:xfrm>
            <a:off x="6240876" y="3345000"/>
            <a:ext cx="2190050" cy="954800"/>
            <a:chOff x="6240876" y="3345000"/>
            <a:chExt cx="2190050" cy="954800"/>
          </a:xfrm>
        </p:grpSpPr>
        <p:sp>
          <p:nvSpPr>
            <p:cNvPr id="577" name="Google Shape;577;p31"/>
            <p:cNvSpPr txBox="1"/>
            <p:nvPr/>
          </p:nvSpPr>
          <p:spPr>
            <a:xfrm>
              <a:off x="6240876" y="3345000"/>
              <a:ext cx="21900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600" dirty="0">
                  <a:solidFill>
                    <a:schemeClr val="dk1"/>
                  </a:solidFill>
                  <a:latin typeface="DM Serif Display"/>
                  <a:ea typeface="微軟正黑體 Light" panose="020B0304030504040204" pitchFamily="34" charset="-120"/>
                  <a:cs typeface="DM Serif Display"/>
                  <a:sym typeface="DM Serif Display"/>
                </a:rPr>
                <a:t>Tailwind CSS</a:t>
              </a:r>
              <a:endParaRPr sz="2600" dirty="0">
                <a:solidFill>
                  <a:schemeClr val="dk1"/>
                </a:solidFill>
                <a:latin typeface="DM Serif Display"/>
                <a:ea typeface="微軟正黑體 Light" panose="020B0304030504040204" pitchFamily="34" charset="-120"/>
                <a:cs typeface="DM Serif Display"/>
                <a:sym typeface="DM Serif Display"/>
              </a:endParaRPr>
            </a:p>
          </p:txBody>
        </p:sp>
        <p:sp>
          <p:nvSpPr>
            <p:cNvPr id="578" name="Google Shape;578;p31"/>
            <p:cNvSpPr txBox="1"/>
            <p:nvPr/>
          </p:nvSpPr>
          <p:spPr>
            <a:xfrm>
              <a:off x="6240926" y="3610400"/>
              <a:ext cx="2190000" cy="689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dirty="0">
                  <a:solidFill>
                    <a:schemeClr val="dk1"/>
                  </a:solidFill>
                  <a:latin typeface="微軟正黑體 Light" panose="020B0304030504040204" pitchFamily="34" charset="-120"/>
                  <a:ea typeface="微軟正黑體 Light" panose="020B0304030504040204" pitchFamily="34" charset="-120"/>
                  <a:cs typeface="Actor"/>
                  <a:sym typeface="Actor"/>
                </a:rPr>
                <a:t>CSS</a:t>
              </a:r>
              <a:r>
                <a:rPr lang="zh-TW" altLang="en-US" sz="1600" dirty="0">
                  <a:solidFill>
                    <a:schemeClr val="dk1"/>
                  </a:solidFill>
                  <a:latin typeface="微軟正黑體 Light" panose="020B0304030504040204" pitchFamily="34" charset="-120"/>
                  <a:ea typeface="微軟正黑體 Light" panose="020B0304030504040204" pitchFamily="34" charset="-120"/>
                  <a:cs typeface="Actor"/>
                  <a:sym typeface="Actor"/>
                </a:rPr>
                <a:t>框架</a:t>
              </a:r>
              <a:endParaRPr sz="1600" dirty="0">
                <a:solidFill>
                  <a:schemeClr val="dk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  <a:cs typeface="Actor"/>
                <a:sym typeface="Actor"/>
              </a:endParaRPr>
            </a:p>
          </p:txBody>
        </p:sp>
      </p:grpSp>
      <p:grpSp>
        <p:nvGrpSpPr>
          <p:cNvPr id="579" name="Google Shape;579;p31"/>
          <p:cNvGrpSpPr/>
          <p:nvPr/>
        </p:nvGrpSpPr>
        <p:grpSpPr>
          <a:xfrm>
            <a:off x="6240893" y="1497600"/>
            <a:ext cx="2190054" cy="954800"/>
            <a:chOff x="6240893" y="1497600"/>
            <a:chExt cx="2190054" cy="954800"/>
          </a:xfrm>
        </p:grpSpPr>
        <p:sp>
          <p:nvSpPr>
            <p:cNvPr id="580" name="Google Shape;580;p31"/>
            <p:cNvSpPr txBox="1"/>
            <p:nvPr/>
          </p:nvSpPr>
          <p:spPr>
            <a:xfrm>
              <a:off x="6240893" y="1497600"/>
              <a:ext cx="21900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zh-TW" sz="2600" dirty="0">
                  <a:solidFill>
                    <a:schemeClr val="dk1"/>
                  </a:solidFill>
                  <a:latin typeface="DM Serif Display"/>
                  <a:ea typeface="微軟正黑體 Light" panose="020B0304030504040204" pitchFamily="34" charset="-120"/>
                  <a:cs typeface="DM Serif Display"/>
                  <a:sym typeface="DM Serif Display"/>
                </a:rPr>
                <a:t>TypeScript</a:t>
              </a:r>
              <a:endParaRPr lang="zh-TW" altLang="en-US" sz="2600" dirty="0">
                <a:solidFill>
                  <a:schemeClr val="dk1"/>
                </a:solidFill>
                <a:latin typeface="DM Serif Display"/>
                <a:ea typeface="微軟正黑體 Light" panose="020B0304030504040204" pitchFamily="34" charset="-120"/>
                <a:cs typeface="DM Serif Display"/>
                <a:sym typeface="DM Serif Display"/>
              </a:endParaRPr>
            </a:p>
          </p:txBody>
        </p:sp>
        <p:sp>
          <p:nvSpPr>
            <p:cNvPr id="581" name="Google Shape;581;p31"/>
            <p:cNvSpPr txBox="1"/>
            <p:nvPr/>
          </p:nvSpPr>
          <p:spPr>
            <a:xfrm>
              <a:off x="6240947" y="1763000"/>
              <a:ext cx="2190000" cy="689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altLang="en-US" sz="1600" dirty="0">
                  <a:solidFill>
                    <a:schemeClr val="dk1"/>
                  </a:solidFill>
                  <a:latin typeface="微軟正黑體 Light" panose="020B0304030504040204" pitchFamily="34" charset="-120"/>
                  <a:ea typeface="微軟正黑體 Light" panose="020B0304030504040204" pitchFamily="34" charset="-120"/>
                  <a:cs typeface="Actor"/>
                  <a:sym typeface="Actor"/>
                </a:rPr>
                <a:t>擴充</a:t>
              </a:r>
              <a:r>
                <a:rPr lang="en-US" altLang="zh-TW" sz="1600" dirty="0">
                  <a:solidFill>
                    <a:schemeClr val="dk1"/>
                  </a:solidFill>
                  <a:latin typeface="微軟正黑體 Light" panose="020B0304030504040204" pitchFamily="34" charset="-120"/>
                  <a:ea typeface="微軟正黑體 Light" panose="020B0304030504040204" pitchFamily="34" charset="-120"/>
                  <a:cs typeface="Actor"/>
                  <a:sym typeface="Actor"/>
                </a:rPr>
                <a:t>JavaScript</a:t>
              </a:r>
            </a:p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altLang="en-US" sz="1600" dirty="0">
                  <a:solidFill>
                    <a:schemeClr val="dk1"/>
                  </a:solidFill>
                  <a:latin typeface="微軟正黑體 Light" panose="020B0304030504040204" pitchFamily="34" charset="-120"/>
                  <a:ea typeface="微軟正黑體 Light" panose="020B0304030504040204" pitchFamily="34" charset="-120"/>
                  <a:cs typeface="Actor"/>
                  <a:sym typeface="Actor"/>
                </a:rPr>
                <a:t>新增型別系統與介面</a:t>
              </a:r>
              <a:endParaRPr sz="1600" dirty="0">
                <a:solidFill>
                  <a:schemeClr val="dk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  <a:cs typeface="Actor"/>
                <a:sym typeface="Actor"/>
              </a:endParaRPr>
            </a:p>
          </p:txBody>
        </p:sp>
      </p:grpSp>
      <p:grpSp>
        <p:nvGrpSpPr>
          <p:cNvPr id="582" name="Google Shape;582;p31"/>
          <p:cNvGrpSpPr/>
          <p:nvPr/>
        </p:nvGrpSpPr>
        <p:grpSpPr>
          <a:xfrm>
            <a:off x="3661350" y="1272586"/>
            <a:ext cx="1821300" cy="3237425"/>
            <a:chOff x="3664500" y="1272586"/>
            <a:chExt cx="1821300" cy="3237425"/>
          </a:xfrm>
        </p:grpSpPr>
        <p:sp>
          <p:nvSpPr>
            <p:cNvPr id="583" name="Google Shape;583;p31"/>
            <p:cNvSpPr/>
            <p:nvPr/>
          </p:nvSpPr>
          <p:spPr>
            <a:xfrm>
              <a:off x="3664500" y="1272586"/>
              <a:ext cx="1124100" cy="1124100"/>
            </a:xfrm>
            <a:prstGeom prst="diamond">
              <a:avLst/>
            </a:prstGeom>
            <a:solidFill>
              <a:schemeClr val="lt2"/>
            </a:solidFill>
            <a:ln w="2857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600" dirty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  <p:sp>
          <p:nvSpPr>
            <p:cNvPr id="584" name="Google Shape;584;p31"/>
            <p:cNvSpPr/>
            <p:nvPr/>
          </p:nvSpPr>
          <p:spPr>
            <a:xfrm>
              <a:off x="4361700" y="1977027"/>
              <a:ext cx="1124100" cy="1124100"/>
            </a:xfrm>
            <a:prstGeom prst="diamond">
              <a:avLst/>
            </a:prstGeom>
            <a:solidFill>
              <a:schemeClr val="dk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600" dirty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  <p:sp>
          <p:nvSpPr>
            <p:cNvPr id="585" name="Google Shape;585;p31"/>
            <p:cNvSpPr/>
            <p:nvPr/>
          </p:nvSpPr>
          <p:spPr>
            <a:xfrm>
              <a:off x="3664500" y="2681469"/>
              <a:ext cx="1124100" cy="1124100"/>
            </a:xfrm>
            <a:prstGeom prst="diamond">
              <a:avLst/>
            </a:prstGeom>
            <a:solidFill>
              <a:schemeClr val="lt2"/>
            </a:solidFill>
            <a:ln w="2857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600" dirty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  <p:sp>
          <p:nvSpPr>
            <p:cNvPr id="586" name="Google Shape;586;p31"/>
            <p:cNvSpPr/>
            <p:nvPr/>
          </p:nvSpPr>
          <p:spPr>
            <a:xfrm>
              <a:off x="4361700" y="3385911"/>
              <a:ext cx="1124100" cy="1124100"/>
            </a:xfrm>
            <a:prstGeom prst="diamond">
              <a:avLst/>
            </a:prstGeom>
            <a:solidFill>
              <a:schemeClr val="dk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600" dirty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</p:grpSp>
      <p:cxnSp>
        <p:nvCxnSpPr>
          <p:cNvPr id="587" name="Google Shape;587;p31"/>
          <p:cNvCxnSpPr>
            <a:cxnSpLocks/>
            <a:stCxn id="571" idx="3"/>
            <a:endCxn id="583" idx="1"/>
          </p:cNvCxnSpPr>
          <p:nvPr/>
        </p:nvCxnSpPr>
        <p:spPr>
          <a:xfrm>
            <a:off x="2909404" y="1663500"/>
            <a:ext cx="751800" cy="171000"/>
          </a:xfrm>
          <a:prstGeom prst="bentConnector3">
            <a:avLst>
              <a:gd name="adj1" fmla="val 5001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588" name="Google Shape;588;p31"/>
          <p:cNvCxnSpPr>
            <a:stCxn id="584" idx="3"/>
            <a:endCxn id="580" idx="1"/>
          </p:cNvCxnSpPr>
          <p:nvPr/>
        </p:nvCxnSpPr>
        <p:spPr>
          <a:xfrm rot="10800000" flipH="1">
            <a:off x="5482650" y="1663377"/>
            <a:ext cx="758100" cy="875700"/>
          </a:xfrm>
          <a:prstGeom prst="bentConnector3">
            <a:avLst>
              <a:gd name="adj1" fmla="val 50009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589" name="Google Shape;589;p31"/>
          <p:cNvCxnSpPr>
            <a:stCxn id="585" idx="1"/>
            <a:endCxn id="574" idx="3"/>
          </p:cNvCxnSpPr>
          <p:nvPr/>
        </p:nvCxnSpPr>
        <p:spPr>
          <a:xfrm flipH="1">
            <a:off x="2909550" y="3243519"/>
            <a:ext cx="751800" cy="267300"/>
          </a:xfrm>
          <a:prstGeom prst="bentConnector3">
            <a:avLst>
              <a:gd name="adj1" fmla="val 50005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590" name="Google Shape;590;p31"/>
          <p:cNvCxnSpPr>
            <a:stCxn id="586" idx="3"/>
            <a:endCxn id="577" idx="1"/>
          </p:cNvCxnSpPr>
          <p:nvPr/>
        </p:nvCxnSpPr>
        <p:spPr>
          <a:xfrm rot="10800000" flipH="1">
            <a:off x="5482650" y="3510861"/>
            <a:ext cx="758100" cy="437100"/>
          </a:xfrm>
          <a:prstGeom prst="bentConnector3">
            <a:avLst>
              <a:gd name="adj1" fmla="val 50008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  <p:pic>
        <p:nvPicPr>
          <p:cNvPr id="7" name="圖片 6">
            <a:extLst>
              <a:ext uri="{FF2B5EF4-FFF2-40B4-BE49-F238E27FC236}">
                <a16:creationId xmlns:a16="http://schemas.microsoft.com/office/drawing/2014/main" id="{41EDEA7C-63D0-B66E-DAA4-858DDF8550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5639" y="1549183"/>
            <a:ext cx="658714" cy="591659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355A2969-2F7F-5DFE-3102-A9603275D9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1393" y="2264814"/>
            <a:ext cx="758415" cy="541725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62B21954-D2C3-8267-CB65-7CD13131DE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18447" y="2947749"/>
            <a:ext cx="609906" cy="609906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1B429731-E3D6-F911-7EAC-0239BCD2A7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54353" y="3720531"/>
            <a:ext cx="758101" cy="45486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31"/>
          <p:cNvSpPr txBox="1">
            <a:spLocks noGrp="1"/>
          </p:cNvSpPr>
          <p:nvPr>
            <p:ph type="title"/>
          </p:nvPr>
        </p:nvSpPr>
        <p:spPr>
          <a:xfrm>
            <a:off x="713250" y="539500"/>
            <a:ext cx="7717500" cy="53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Tech Stack-Backend</a:t>
            </a:r>
            <a:endParaRPr dirty="0"/>
          </a:p>
        </p:txBody>
      </p:sp>
      <p:grpSp>
        <p:nvGrpSpPr>
          <p:cNvPr id="570" name="Google Shape;570;p31"/>
          <p:cNvGrpSpPr/>
          <p:nvPr/>
        </p:nvGrpSpPr>
        <p:grpSpPr>
          <a:xfrm>
            <a:off x="719404" y="1497600"/>
            <a:ext cx="2190046" cy="954800"/>
            <a:chOff x="719404" y="1497600"/>
            <a:chExt cx="2190046" cy="954800"/>
          </a:xfrm>
        </p:grpSpPr>
        <p:sp>
          <p:nvSpPr>
            <p:cNvPr id="571" name="Google Shape;571;p31"/>
            <p:cNvSpPr txBox="1"/>
            <p:nvPr/>
          </p:nvSpPr>
          <p:spPr>
            <a:xfrm>
              <a:off x="719404" y="1497600"/>
              <a:ext cx="21900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 dirty="0">
                  <a:solidFill>
                    <a:schemeClr val="dk1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Python</a:t>
              </a:r>
              <a:endParaRPr sz="2600" dirty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  <p:sp>
          <p:nvSpPr>
            <p:cNvPr id="572" name="Google Shape;572;p31"/>
            <p:cNvSpPr txBox="1"/>
            <p:nvPr/>
          </p:nvSpPr>
          <p:spPr>
            <a:xfrm>
              <a:off x="719450" y="1763000"/>
              <a:ext cx="2190000" cy="689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altLang="en-US" sz="1600" dirty="0">
                  <a:solidFill>
                    <a:schemeClr val="dk1"/>
                  </a:solidFill>
                  <a:latin typeface="微軟正黑體 Light" panose="020B0304030504040204" pitchFamily="34" charset="-120"/>
                  <a:ea typeface="微軟正黑體 Light" panose="020B0304030504040204" pitchFamily="34" charset="-120"/>
                  <a:cs typeface="Actor"/>
                  <a:sym typeface="Actor"/>
                </a:rPr>
                <a:t>後端語言</a:t>
              </a:r>
              <a:endParaRPr sz="1600" dirty="0">
                <a:solidFill>
                  <a:schemeClr val="dk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  <a:cs typeface="Actor"/>
                <a:sym typeface="Actor"/>
              </a:endParaRPr>
            </a:p>
          </p:txBody>
        </p:sp>
      </p:grpSp>
      <p:grpSp>
        <p:nvGrpSpPr>
          <p:cNvPr id="573" name="Google Shape;573;p31"/>
          <p:cNvGrpSpPr/>
          <p:nvPr/>
        </p:nvGrpSpPr>
        <p:grpSpPr>
          <a:xfrm>
            <a:off x="719472" y="3345000"/>
            <a:ext cx="2190053" cy="954800"/>
            <a:chOff x="719472" y="3345000"/>
            <a:chExt cx="2190053" cy="954800"/>
          </a:xfrm>
        </p:grpSpPr>
        <p:sp>
          <p:nvSpPr>
            <p:cNvPr id="574" name="Google Shape;574;p31"/>
            <p:cNvSpPr txBox="1"/>
            <p:nvPr/>
          </p:nvSpPr>
          <p:spPr>
            <a:xfrm>
              <a:off x="719472" y="3345000"/>
              <a:ext cx="21900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600" dirty="0">
                  <a:solidFill>
                    <a:schemeClr val="dk1"/>
                  </a:solidFill>
                  <a:latin typeface="DM Serif Display"/>
                  <a:ea typeface="微軟正黑體 Light" panose="020B0304030504040204" pitchFamily="34" charset="-120"/>
                  <a:cs typeface="DM Serif Display"/>
                  <a:sym typeface="DM Serif Display"/>
                </a:rPr>
                <a:t>Apache</a:t>
              </a:r>
              <a:endParaRPr sz="2600" dirty="0">
                <a:solidFill>
                  <a:schemeClr val="dk1"/>
                </a:solidFill>
                <a:latin typeface="DM Serif Display"/>
                <a:ea typeface="微軟正黑體 Light" panose="020B0304030504040204" pitchFamily="34" charset="-120"/>
                <a:cs typeface="DM Serif Display"/>
                <a:sym typeface="DM Serif Display"/>
              </a:endParaRPr>
            </a:p>
          </p:txBody>
        </p:sp>
        <p:sp>
          <p:nvSpPr>
            <p:cNvPr id="575" name="Google Shape;575;p31"/>
            <p:cNvSpPr txBox="1"/>
            <p:nvPr/>
          </p:nvSpPr>
          <p:spPr>
            <a:xfrm>
              <a:off x="719525" y="3610400"/>
              <a:ext cx="2190000" cy="689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altLang="en-US" sz="1600" dirty="0">
                  <a:solidFill>
                    <a:schemeClr val="dk1"/>
                  </a:solidFill>
                  <a:latin typeface="微軟正黑體 Light" panose="020B0304030504040204" pitchFamily="34" charset="-120"/>
                  <a:ea typeface="微軟正黑體 Light" panose="020B0304030504040204" pitchFamily="34" charset="-120"/>
                  <a:cs typeface="Actor"/>
                  <a:sym typeface="Actor"/>
                </a:rPr>
                <a:t>網頁伺服器</a:t>
              </a:r>
              <a:endParaRPr sz="1600" dirty="0">
                <a:solidFill>
                  <a:schemeClr val="dk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  <a:cs typeface="Actor"/>
                <a:sym typeface="Actor"/>
              </a:endParaRPr>
            </a:p>
          </p:txBody>
        </p:sp>
      </p:grpSp>
      <p:grpSp>
        <p:nvGrpSpPr>
          <p:cNvPr id="576" name="Google Shape;576;p31"/>
          <p:cNvGrpSpPr/>
          <p:nvPr/>
        </p:nvGrpSpPr>
        <p:grpSpPr>
          <a:xfrm>
            <a:off x="6240876" y="3345000"/>
            <a:ext cx="2190050" cy="954800"/>
            <a:chOff x="6240876" y="3345000"/>
            <a:chExt cx="2190050" cy="954800"/>
          </a:xfrm>
        </p:grpSpPr>
        <p:sp>
          <p:nvSpPr>
            <p:cNvPr id="577" name="Google Shape;577;p31"/>
            <p:cNvSpPr txBox="1"/>
            <p:nvPr/>
          </p:nvSpPr>
          <p:spPr>
            <a:xfrm>
              <a:off x="6240876" y="3345000"/>
              <a:ext cx="21900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600" dirty="0">
                  <a:solidFill>
                    <a:schemeClr val="dk1"/>
                  </a:solidFill>
                  <a:latin typeface="DM Serif Display"/>
                  <a:ea typeface="微軟正黑體 Light" panose="020B0304030504040204" pitchFamily="34" charset="-120"/>
                  <a:cs typeface="DM Serif Display"/>
                  <a:sym typeface="DM Serif Display"/>
                </a:rPr>
                <a:t>PostgreSQL</a:t>
              </a:r>
              <a:endParaRPr sz="2600" dirty="0">
                <a:solidFill>
                  <a:schemeClr val="dk1"/>
                </a:solidFill>
                <a:latin typeface="DM Serif Display"/>
                <a:ea typeface="微軟正黑體 Light" panose="020B0304030504040204" pitchFamily="34" charset="-120"/>
                <a:cs typeface="DM Serif Display"/>
                <a:sym typeface="DM Serif Display"/>
              </a:endParaRPr>
            </a:p>
          </p:txBody>
        </p:sp>
        <p:sp>
          <p:nvSpPr>
            <p:cNvPr id="578" name="Google Shape;578;p31"/>
            <p:cNvSpPr txBox="1"/>
            <p:nvPr/>
          </p:nvSpPr>
          <p:spPr>
            <a:xfrm>
              <a:off x="6240926" y="3610400"/>
              <a:ext cx="2190000" cy="689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altLang="en-US" sz="1600" dirty="0">
                  <a:solidFill>
                    <a:schemeClr val="dk1"/>
                  </a:solidFill>
                  <a:latin typeface="微軟正黑體 Light" panose="020B0304030504040204" pitchFamily="34" charset="-120"/>
                  <a:ea typeface="微軟正黑體 Light" panose="020B0304030504040204" pitchFamily="34" charset="-120"/>
                  <a:cs typeface="Actor"/>
                  <a:sym typeface="Actor"/>
                </a:rPr>
                <a:t>資料庫</a:t>
              </a:r>
              <a:endParaRPr sz="1600" dirty="0">
                <a:solidFill>
                  <a:schemeClr val="dk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  <a:cs typeface="Actor"/>
                <a:sym typeface="Actor"/>
              </a:endParaRPr>
            </a:p>
          </p:txBody>
        </p:sp>
      </p:grpSp>
      <p:grpSp>
        <p:nvGrpSpPr>
          <p:cNvPr id="579" name="Google Shape;579;p31"/>
          <p:cNvGrpSpPr/>
          <p:nvPr/>
        </p:nvGrpSpPr>
        <p:grpSpPr>
          <a:xfrm>
            <a:off x="6240893" y="1497600"/>
            <a:ext cx="2190054" cy="954800"/>
            <a:chOff x="6240893" y="1497600"/>
            <a:chExt cx="2190054" cy="954800"/>
          </a:xfrm>
        </p:grpSpPr>
        <p:sp>
          <p:nvSpPr>
            <p:cNvPr id="580" name="Google Shape;580;p31"/>
            <p:cNvSpPr txBox="1"/>
            <p:nvPr/>
          </p:nvSpPr>
          <p:spPr>
            <a:xfrm>
              <a:off x="6240893" y="1497600"/>
              <a:ext cx="21900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zh-TW" sz="2600" dirty="0">
                  <a:solidFill>
                    <a:schemeClr val="dk1"/>
                  </a:solidFill>
                  <a:latin typeface="DM Serif Display"/>
                  <a:ea typeface="微軟正黑體 Light" panose="020B0304030504040204" pitchFamily="34" charset="-120"/>
                  <a:cs typeface="DM Serif Display"/>
                  <a:sym typeface="DM Serif Display"/>
                </a:rPr>
                <a:t>Django REST</a:t>
              </a:r>
              <a:endParaRPr lang="zh-TW" altLang="en-US" sz="2600" dirty="0">
                <a:solidFill>
                  <a:schemeClr val="dk1"/>
                </a:solidFill>
                <a:latin typeface="DM Serif Display"/>
                <a:ea typeface="微軟正黑體 Light" panose="020B0304030504040204" pitchFamily="34" charset="-120"/>
                <a:cs typeface="DM Serif Display"/>
                <a:sym typeface="DM Serif Display"/>
              </a:endParaRPr>
            </a:p>
          </p:txBody>
        </p:sp>
        <p:sp>
          <p:nvSpPr>
            <p:cNvPr id="581" name="Google Shape;581;p31"/>
            <p:cNvSpPr txBox="1"/>
            <p:nvPr/>
          </p:nvSpPr>
          <p:spPr>
            <a:xfrm>
              <a:off x="6240947" y="1763000"/>
              <a:ext cx="2190000" cy="689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altLang="en-US" sz="1600" dirty="0">
                  <a:solidFill>
                    <a:schemeClr val="dk1"/>
                  </a:solidFill>
                  <a:latin typeface="微軟正黑體 Light" panose="020B0304030504040204" pitchFamily="34" charset="-120"/>
                  <a:ea typeface="微軟正黑體 Light" panose="020B0304030504040204" pitchFamily="34" charset="-120"/>
                  <a:cs typeface="Actor"/>
                  <a:sym typeface="Actor"/>
                </a:rPr>
                <a:t>後端框架</a:t>
              </a:r>
              <a:endParaRPr lang="en-US" altLang="zh-TW" sz="1600" dirty="0">
                <a:solidFill>
                  <a:schemeClr val="dk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  <a:cs typeface="Actor"/>
                <a:sym typeface="Actor"/>
              </a:endParaRPr>
            </a:p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altLang="en-US" sz="1600" dirty="0">
                  <a:solidFill>
                    <a:schemeClr val="dk1"/>
                  </a:solidFill>
                  <a:latin typeface="微軟正黑體 Light" panose="020B0304030504040204" pitchFamily="34" charset="-120"/>
                  <a:ea typeface="微軟正黑體 Light" panose="020B0304030504040204" pitchFamily="34" charset="-120"/>
                  <a:cs typeface="Actor"/>
                  <a:sym typeface="Actor"/>
                </a:rPr>
                <a:t>以及</a:t>
              </a:r>
              <a:r>
                <a:rPr lang="en-US" altLang="zh-TW" sz="1600" dirty="0">
                  <a:solidFill>
                    <a:schemeClr val="dk1"/>
                  </a:solidFill>
                  <a:latin typeface="微軟正黑體 Light" panose="020B0304030504040204" pitchFamily="34" charset="-120"/>
                  <a:ea typeface="微軟正黑體 Light" panose="020B0304030504040204" pitchFamily="34" charset="-120"/>
                  <a:cs typeface="Actor"/>
                  <a:sym typeface="Actor"/>
                </a:rPr>
                <a:t>RESTful API </a:t>
              </a:r>
              <a:r>
                <a:rPr lang="zh-TW" altLang="en-US" sz="1600" dirty="0">
                  <a:solidFill>
                    <a:schemeClr val="dk1"/>
                  </a:solidFill>
                  <a:latin typeface="微軟正黑體 Light" panose="020B0304030504040204" pitchFamily="34" charset="-120"/>
                  <a:ea typeface="微軟正黑體 Light" panose="020B0304030504040204" pitchFamily="34" charset="-120"/>
                  <a:cs typeface="Actor"/>
                  <a:sym typeface="Actor"/>
                </a:rPr>
                <a:t>擴充</a:t>
              </a:r>
              <a:endParaRPr sz="1600" dirty="0">
                <a:solidFill>
                  <a:schemeClr val="dk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  <a:cs typeface="Actor"/>
                <a:sym typeface="Actor"/>
              </a:endParaRPr>
            </a:p>
          </p:txBody>
        </p:sp>
      </p:grpSp>
      <p:grpSp>
        <p:nvGrpSpPr>
          <p:cNvPr id="582" name="Google Shape;582;p31"/>
          <p:cNvGrpSpPr/>
          <p:nvPr/>
        </p:nvGrpSpPr>
        <p:grpSpPr>
          <a:xfrm>
            <a:off x="3661350" y="1272586"/>
            <a:ext cx="1821300" cy="3237425"/>
            <a:chOff x="3664500" y="1272586"/>
            <a:chExt cx="1821300" cy="3237425"/>
          </a:xfrm>
        </p:grpSpPr>
        <p:sp>
          <p:nvSpPr>
            <p:cNvPr id="583" name="Google Shape;583;p31"/>
            <p:cNvSpPr/>
            <p:nvPr/>
          </p:nvSpPr>
          <p:spPr>
            <a:xfrm>
              <a:off x="3664500" y="1272586"/>
              <a:ext cx="1124100" cy="1124100"/>
            </a:xfrm>
            <a:prstGeom prst="diamond">
              <a:avLst/>
            </a:prstGeom>
            <a:solidFill>
              <a:schemeClr val="lt2"/>
            </a:solidFill>
            <a:ln w="2857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600" dirty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  <p:sp>
          <p:nvSpPr>
            <p:cNvPr id="584" name="Google Shape;584;p31"/>
            <p:cNvSpPr/>
            <p:nvPr/>
          </p:nvSpPr>
          <p:spPr>
            <a:xfrm>
              <a:off x="4361700" y="1977027"/>
              <a:ext cx="1124100" cy="1124100"/>
            </a:xfrm>
            <a:prstGeom prst="diamond">
              <a:avLst/>
            </a:prstGeom>
            <a:solidFill>
              <a:schemeClr val="dk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600" dirty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  <p:sp>
          <p:nvSpPr>
            <p:cNvPr id="585" name="Google Shape;585;p31"/>
            <p:cNvSpPr/>
            <p:nvPr/>
          </p:nvSpPr>
          <p:spPr>
            <a:xfrm>
              <a:off x="3664500" y="2681469"/>
              <a:ext cx="1124100" cy="1124100"/>
            </a:xfrm>
            <a:prstGeom prst="diamond">
              <a:avLst/>
            </a:prstGeom>
            <a:solidFill>
              <a:schemeClr val="lt2"/>
            </a:solidFill>
            <a:ln w="2857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600" dirty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  <p:sp>
          <p:nvSpPr>
            <p:cNvPr id="586" name="Google Shape;586;p31"/>
            <p:cNvSpPr/>
            <p:nvPr/>
          </p:nvSpPr>
          <p:spPr>
            <a:xfrm>
              <a:off x="4361700" y="3385911"/>
              <a:ext cx="1124100" cy="1124100"/>
            </a:xfrm>
            <a:prstGeom prst="diamond">
              <a:avLst/>
            </a:prstGeom>
            <a:solidFill>
              <a:schemeClr val="dk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600" dirty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</p:grpSp>
      <p:cxnSp>
        <p:nvCxnSpPr>
          <p:cNvPr id="587" name="Google Shape;587;p31"/>
          <p:cNvCxnSpPr>
            <a:cxnSpLocks/>
            <a:stCxn id="571" idx="3"/>
            <a:endCxn id="583" idx="1"/>
          </p:cNvCxnSpPr>
          <p:nvPr/>
        </p:nvCxnSpPr>
        <p:spPr>
          <a:xfrm>
            <a:off x="2909404" y="1663500"/>
            <a:ext cx="751800" cy="171000"/>
          </a:xfrm>
          <a:prstGeom prst="bentConnector3">
            <a:avLst>
              <a:gd name="adj1" fmla="val 5001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588" name="Google Shape;588;p31"/>
          <p:cNvCxnSpPr>
            <a:stCxn id="584" idx="3"/>
            <a:endCxn id="580" idx="1"/>
          </p:cNvCxnSpPr>
          <p:nvPr/>
        </p:nvCxnSpPr>
        <p:spPr>
          <a:xfrm rot="10800000" flipH="1">
            <a:off x="5482650" y="1663377"/>
            <a:ext cx="758100" cy="875700"/>
          </a:xfrm>
          <a:prstGeom prst="bentConnector3">
            <a:avLst>
              <a:gd name="adj1" fmla="val 50009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589" name="Google Shape;589;p31"/>
          <p:cNvCxnSpPr>
            <a:stCxn id="585" idx="1"/>
            <a:endCxn id="574" idx="3"/>
          </p:cNvCxnSpPr>
          <p:nvPr/>
        </p:nvCxnSpPr>
        <p:spPr>
          <a:xfrm flipH="1">
            <a:off x="2909550" y="3243519"/>
            <a:ext cx="751800" cy="267300"/>
          </a:xfrm>
          <a:prstGeom prst="bentConnector3">
            <a:avLst>
              <a:gd name="adj1" fmla="val 50005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590" name="Google Shape;590;p31"/>
          <p:cNvCxnSpPr>
            <a:stCxn id="586" idx="3"/>
            <a:endCxn id="577" idx="1"/>
          </p:cNvCxnSpPr>
          <p:nvPr/>
        </p:nvCxnSpPr>
        <p:spPr>
          <a:xfrm rot="10800000" flipH="1">
            <a:off x="5482650" y="3510861"/>
            <a:ext cx="758100" cy="437100"/>
          </a:xfrm>
          <a:prstGeom prst="bentConnector3">
            <a:avLst>
              <a:gd name="adj1" fmla="val 50008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  <p:pic>
        <p:nvPicPr>
          <p:cNvPr id="3" name="圖片 2">
            <a:extLst>
              <a:ext uri="{FF2B5EF4-FFF2-40B4-BE49-F238E27FC236}">
                <a16:creationId xmlns:a16="http://schemas.microsoft.com/office/drawing/2014/main" id="{EBD49DDB-E3C3-5931-500F-DA68F2909B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3307" y="1498707"/>
            <a:ext cx="640186" cy="640186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CAC37DD4-3251-3560-350A-40D61B5189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2195592"/>
            <a:ext cx="732148" cy="732148"/>
          </a:xfrm>
          <a:prstGeom prst="rect">
            <a:avLst/>
          </a:prstGeom>
        </p:spPr>
      </p:pic>
      <p:pic>
        <p:nvPicPr>
          <p:cNvPr id="7" name="圖片 6" descr="一張含有 文字 的圖片&#10;&#10;自動產生的描述">
            <a:extLst>
              <a:ext uri="{FF2B5EF4-FFF2-40B4-BE49-F238E27FC236}">
                <a16:creationId xmlns:a16="http://schemas.microsoft.com/office/drawing/2014/main" id="{59216F2D-160B-1CB5-6E4C-952C02655E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02911" y="3004653"/>
            <a:ext cx="921461" cy="518321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DA66CBFC-0D27-D88E-10D8-1DA4AD3C58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98146" y="3676800"/>
            <a:ext cx="676690" cy="676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447824"/>
      </p:ext>
    </p:extLst>
  </p:cSld>
  <p:clrMapOvr>
    <a:masterClrMapping/>
  </p:clrMapOvr>
</p:sld>
</file>

<file path=ppt/theme/theme1.xml><?xml version="1.0" encoding="utf-8"?>
<a:theme xmlns:a="http://schemas.openxmlformats.org/drawingml/2006/main" name="Internship Report Infographics by Slidesgo">
  <a:themeElements>
    <a:clrScheme name="Simple Light">
      <a:dk1>
        <a:srgbClr val="FFFFFF"/>
      </a:dk1>
      <a:lt1>
        <a:srgbClr val="282938"/>
      </a:lt1>
      <a:dk2>
        <a:srgbClr val="484C68"/>
      </a:dk2>
      <a:lt2>
        <a:srgbClr val="70B1DA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自訂 1">
      <a:majorFont>
        <a:latin typeface="微軟正黑體 Light"/>
        <a:ea typeface="微軟正黑體 Light"/>
        <a:cs typeface=""/>
      </a:majorFont>
      <a:minorFont>
        <a:latin typeface="微軟正黑體 Light"/>
        <a:ea typeface="微軟正黑體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304</TotalTime>
  <Words>738</Words>
  <Application>Microsoft Office PowerPoint</Application>
  <PresentationFormat>如螢幕大小 (16:9)</PresentationFormat>
  <Paragraphs>150</Paragraphs>
  <Slides>20</Slides>
  <Notes>16</Notes>
  <HiddenSlides>0</HiddenSlides>
  <MMClips>0</MMClips>
  <ScaleCrop>false</ScaleCrop>
  <HeadingPairs>
    <vt:vector size="6" baseType="variant">
      <vt:variant>
        <vt:lpstr>使用字型</vt:lpstr>
      </vt:variant>
      <vt:variant>
        <vt:i4>10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20</vt:i4>
      </vt:variant>
    </vt:vector>
  </HeadingPairs>
  <TitlesOfParts>
    <vt:vector size="32" baseType="lpstr">
      <vt:lpstr>Proxima Nova</vt:lpstr>
      <vt:lpstr>Josefin Slab</vt:lpstr>
      <vt:lpstr>微軟正黑體 Light</vt:lpstr>
      <vt:lpstr>Caveat</vt:lpstr>
      <vt:lpstr>Arial</vt:lpstr>
      <vt:lpstr>DM Serif Display</vt:lpstr>
      <vt:lpstr>Anaheim</vt:lpstr>
      <vt:lpstr>Proxima Nova Semibold</vt:lpstr>
      <vt:lpstr>Yanone Kaffeesatz</vt:lpstr>
      <vt:lpstr>Actor</vt:lpstr>
      <vt:lpstr>Internship Report Infographics by Slidesgo</vt:lpstr>
      <vt:lpstr>Slidesgo Final Pages</vt:lpstr>
      <vt:lpstr>LiveIn</vt:lpstr>
      <vt:lpstr>Background</vt:lpstr>
      <vt:lpstr>Development Direction</vt:lpstr>
      <vt:lpstr>Related Research</vt:lpstr>
      <vt:lpstr>Related Research</vt:lpstr>
      <vt:lpstr>System Architecture</vt:lpstr>
      <vt:lpstr>User Flow</vt:lpstr>
      <vt:lpstr>Tech Stack-Website Frontend</vt:lpstr>
      <vt:lpstr>Tech Stack-Backend</vt:lpstr>
      <vt:lpstr>Tech Stack-Crawler</vt:lpstr>
      <vt:lpstr>Tech Stack-Task Scheduler</vt:lpstr>
      <vt:lpstr>Tech Stack-Mobile APP</vt:lpstr>
      <vt:lpstr>Mini Word</vt:lpstr>
      <vt:lpstr>資料庫需求描述</vt:lpstr>
      <vt:lpstr>ERD(entity-relationship diagram)</vt:lpstr>
      <vt:lpstr>Relational Schema-Job</vt:lpstr>
      <vt:lpstr>Relational Schema-Apartment</vt:lpstr>
      <vt:lpstr>Website</vt:lpstr>
      <vt:lpstr>Source Code</vt:lpstr>
      <vt:lpstr>Crawler 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LiveIn</dc:title>
  <dc:creator>bernie</dc:creator>
  <cp:lastModifiedBy>C109151104</cp:lastModifiedBy>
  <cp:revision>23</cp:revision>
  <dcterms:modified xsi:type="dcterms:W3CDTF">2023-01-12T12:01:52Z</dcterms:modified>
</cp:coreProperties>
</file>